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312" r:id="rId2"/>
    <p:sldId id="339" r:id="rId3"/>
    <p:sldId id="353" r:id="rId4"/>
    <p:sldId id="320" r:id="rId5"/>
    <p:sldId id="341" r:id="rId6"/>
    <p:sldId id="319" r:id="rId7"/>
    <p:sldId id="324" r:id="rId8"/>
    <p:sldId id="345" r:id="rId9"/>
    <p:sldId id="347" r:id="rId10"/>
    <p:sldId id="348" r:id="rId11"/>
    <p:sldId id="349" r:id="rId12"/>
    <p:sldId id="333" r:id="rId13"/>
    <p:sldId id="337" r:id="rId14"/>
    <p:sldId id="331" r:id="rId15"/>
  </p:sldIdLst>
  <p:sldSz cx="12192000" cy="6858000"/>
  <p:notesSz cx="6858000" cy="9947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86323" autoAdjust="0"/>
  </p:normalViewPr>
  <p:slideViewPr>
    <p:cSldViewPr>
      <p:cViewPr varScale="1">
        <p:scale>
          <a:sx n="100" d="100"/>
          <a:sy n="100" d="100"/>
        </p:scale>
        <p:origin x="942" y="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268" y="-114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185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2A87CD55-E3B4-4F4D-8E59-A708E8DDA57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401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" y="746125"/>
            <a:ext cx="662940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956"/>
            <a:ext cx="5486400" cy="4476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185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AF3ED683-299B-42A7-A97D-0D70EF545D4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779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30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ED683-299B-42A7-A97D-0D70EF545D4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5643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30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ED683-299B-42A7-A97D-0D70EF545D4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1569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30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ED683-299B-42A7-A97D-0D70EF545D43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8293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30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ED683-299B-42A7-A97D-0D70EF545D4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8015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30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ED683-299B-42A7-A97D-0D70EF545D43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179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30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ED683-299B-42A7-A97D-0D70EF545D4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9043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30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ED683-299B-42A7-A97D-0D70EF545D4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157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30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ED683-299B-42A7-A97D-0D70EF545D4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963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30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ED683-299B-42A7-A97D-0D70EF545D4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87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30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ED683-299B-42A7-A97D-0D70EF545D4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8514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30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ED683-299B-42A7-A97D-0D70EF545D4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0518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30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ED683-299B-42A7-A97D-0D70EF545D4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4825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" y="746125"/>
            <a:ext cx="6629400" cy="3730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ED683-299B-42A7-A97D-0D70EF545D4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319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ChangeArrowheads="1"/>
          </p:cNvSpPr>
          <p:nvPr/>
        </p:nvSpPr>
        <p:spPr bwMode="auto">
          <a:xfrm flipV="1">
            <a:off x="421217" y="3260726"/>
            <a:ext cx="11590867" cy="555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320800" y="1676400"/>
            <a:ext cx="103632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13208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AU" dirty="0"/>
              <a:t>IBRS Local Government Finance Professionals </a:t>
            </a:r>
            <a:endParaRPr lang="en-US" dirty="0"/>
          </a:p>
        </p:txBody>
      </p:sp>
      <p:sp>
        <p:nvSpPr>
          <p:cNvPr id="46088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144000" y="6248400"/>
            <a:ext cx="2540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4A8D675-254A-4368-8F68-D8A1A1406CF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IBRS Local Government Finance Professionals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AEE291-B498-4DBF-87B3-99AA45E75BE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698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38733" y="214313"/>
            <a:ext cx="2601384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584" y="214313"/>
            <a:ext cx="7600949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IBRS Local Government Finance Professionals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80A5AF-F836-469B-93C8-C8CACBFC4D4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4893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585" y="214314"/>
            <a:ext cx="10390716" cy="14620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103632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6917" y="4151313"/>
            <a:ext cx="103632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49400" y="6243638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6800" y="6243638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AU" dirty="0"/>
              <a:t>IBRS Local Government Finance Professionals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389533" y="6243638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0585C94D-BDF5-45ED-BD96-9A64912A4DF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544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IBRS Local Government Finance Professionals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CCE88-32C1-4D13-9BB6-351AF5819D9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763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IBRS Local Government Finance Professionals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DA758A-E6DB-4802-9996-16407AD4448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252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769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60117" y="2017713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IBRS Local Government Finance Professionals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3D9E3C-0129-4998-9542-8099CDA77D2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691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IBRS Local Government Finance Professionals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F6E484-50CD-4441-9C3F-84FF01703CF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23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IBRS Local Government Finance Professionals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C7D49-A1FC-40CE-8F53-0A1BBC28732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858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IBRS Local Government Finance Professionals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6506A0-FD7F-4F06-BE7E-2B4F825E739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497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IBRS Local Government Finance Professionals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40EFEC-77CB-46C4-9645-BBDC0C32F3A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82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dirty="0"/>
              <a:t>IBRS Local Government Finance Professionals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7047C-950F-4699-B4B8-82392AA3250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945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gray">
          <a:xfrm>
            <a:off x="1487488" y="1052737"/>
            <a:ext cx="42333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AU" sz="2400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gray">
          <a:xfrm>
            <a:off x="590551" y="1781175"/>
            <a:ext cx="10968567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AU" sz="2400" dirty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534585" y="214314"/>
            <a:ext cx="10390716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76917" y="2017713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49400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 dirty="0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3638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r>
              <a:rPr lang="en-AU" dirty="0"/>
              <a:t>IBRS Local Government Finance Professionals </a:t>
            </a:r>
            <a:endParaRPr lang="en-US" dirty="0"/>
          </a:p>
        </p:txBody>
      </p:sp>
      <p:sp>
        <p:nvSpPr>
          <p:cNvPr id="4506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89533" y="6243638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9E73FD92-DA66-41A5-A66E-34ABBB1061A1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tiff"/><Relationship Id="rId3" Type="http://schemas.openxmlformats.org/officeDocument/2006/relationships/image" Target="../media/image4.tiff"/><Relationship Id="rId7" Type="http://schemas.openxmlformats.org/officeDocument/2006/relationships/image" Target="../media/image8.tiff"/><Relationship Id="rId12" Type="http://schemas.openxmlformats.org/officeDocument/2006/relationships/image" Target="../media/image13.tif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tiff"/><Relationship Id="rId11" Type="http://schemas.openxmlformats.org/officeDocument/2006/relationships/image" Target="../media/image12.tiff"/><Relationship Id="rId5" Type="http://schemas.openxmlformats.org/officeDocument/2006/relationships/image" Target="../media/image6.tiff"/><Relationship Id="rId10" Type="http://schemas.openxmlformats.org/officeDocument/2006/relationships/image" Target="../media/image11.tiff"/><Relationship Id="rId4" Type="http://schemas.openxmlformats.org/officeDocument/2006/relationships/image" Target="../media/image5.tiff"/><Relationship Id="rId9" Type="http://schemas.openxmlformats.org/officeDocument/2006/relationships/image" Target="../media/image10.tif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AU" sz="3600" dirty="0"/>
              <a:t>Local Government Finance Professionals Conference   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2279104"/>
          </a:xfrm>
        </p:spPr>
        <p:txBody>
          <a:bodyPr/>
          <a:lstStyle/>
          <a:p>
            <a:r>
              <a:rPr lang="en-AU" dirty="0"/>
              <a:t>Alan Hansell IBRS Pty Ltd</a:t>
            </a:r>
          </a:p>
          <a:p>
            <a:r>
              <a:rPr lang="en-AU" dirty="0"/>
              <a:t>19/10/17</a:t>
            </a:r>
          </a:p>
          <a:p>
            <a:r>
              <a:rPr lang="en-AU"/>
              <a:t>(ahansell@ibrs.com.au)</a:t>
            </a:r>
          </a:p>
          <a:p>
            <a:endParaRPr lang="en-AU" dirty="0"/>
          </a:p>
        </p:txBody>
      </p:sp>
      <p:pic>
        <p:nvPicPr>
          <p:cNvPr id="5" name="Picture 4" descr="IBRS-LOGO-SMALL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544272" y="332656"/>
            <a:ext cx="1296144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1337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03512" y="214314"/>
            <a:ext cx="10009111" cy="1462087"/>
          </a:xfrm>
        </p:spPr>
        <p:txBody>
          <a:bodyPr/>
          <a:lstStyle/>
          <a:p>
            <a:r>
              <a:rPr lang="en-AU" sz="3200" dirty="0"/>
              <a:t>Transformation Leader # 3 – Case History - Ballarat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6916" y="1831379"/>
            <a:ext cx="10495747" cy="4301134"/>
          </a:xfrm>
        </p:spPr>
        <p:txBody>
          <a:bodyPr/>
          <a:lstStyle/>
          <a:p>
            <a:pPr marL="0" indent="0">
              <a:buNone/>
            </a:pPr>
            <a:r>
              <a:rPr lang="en-AU" sz="2400" dirty="0"/>
              <a:t>Digital Transformation team in CEO’s office initiated projects such as:</a:t>
            </a:r>
          </a:p>
          <a:p>
            <a:r>
              <a:rPr lang="en-AU" sz="2400" dirty="0"/>
              <a:t>Rationalised Telstra invoicing from 1 per site to 1 invoice covering all sites</a:t>
            </a:r>
          </a:p>
          <a:p>
            <a:r>
              <a:rPr lang="en-AU" sz="2400" dirty="0"/>
              <a:t>Conducting hackathons (Lean Thinking approach) to rationalise Waste Management that</a:t>
            </a:r>
            <a:r>
              <a:rPr lang="en-AU" sz="2000" dirty="0"/>
              <a:t>: </a:t>
            </a:r>
          </a:p>
          <a:p>
            <a:endParaRPr lang="en-AU" sz="2000" dirty="0"/>
          </a:p>
          <a:p>
            <a:pPr lvl="1"/>
            <a:r>
              <a:rPr lang="en-AU" sz="2000" dirty="0"/>
              <a:t>Reduced kilometres travelled, ie 3% pa for landfill and 9% for green waste</a:t>
            </a:r>
          </a:p>
          <a:p>
            <a:pPr lvl="1"/>
            <a:r>
              <a:rPr lang="en-AU" sz="2000" dirty="0"/>
              <a:t>Increased average collection loads</a:t>
            </a:r>
          </a:p>
          <a:p>
            <a:pPr lvl="1"/>
            <a:r>
              <a:rPr lang="en-AU" sz="2000" dirty="0"/>
              <a:t>Obviated need for Saturday waste collection shift </a:t>
            </a:r>
          </a:p>
          <a:p>
            <a:pPr lvl="1"/>
            <a:r>
              <a:rPr lang="en-AU" sz="2000" dirty="0"/>
              <a:t>Improved handling of missed bin collection</a:t>
            </a:r>
          </a:p>
          <a:p>
            <a:pPr lvl="1"/>
            <a:r>
              <a:rPr lang="en-AU" sz="2000" dirty="0"/>
              <a:t>Reduced contractor spend pa</a:t>
            </a:r>
          </a:p>
          <a:p>
            <a:pPr lvl="1"/>
            <a:r>
              <a:rPr lang="en-AU" sz="2000" dirty="0"/>
              <a:t>Freed capacity to grow service without increasing costs for next 2 years </a:t>
            </a:r>
          </a:p>
          <a:p>
            <a:endParaRPr lang="en-AU" sz="2000" dirty="0"/>
          </a:p>
          <a:p>
            <a:pPr marL="0" indent="0">
              <a:buNone/>
            </a:pPr>
            <a:r>
              <a:rPr lang="en-AU" sz="2000" dirty="0"/>
              <a:t> </a:t>
            </a:r>
            <a:endParaRPr lang="en-AU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IBRS Local Government Finance Professionals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CE88-32C1-4D13-9BB6-351AF5819D94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Picture 6" descr="IBRS-LOGO-SMALL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472264" y="369292"/>
            <a:ext cx="1368152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182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1C1322-85C4-4A8D-B379-CE25483E8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20" y="523650"/>
            <a:ext cx="10972800" cy="1143000"/>
          </a:xfrm>
        </p:spPr>
        <p:txBody>
          <a:bodyPr/>
          <a:lstStyle/>
          <a:p>
            <a:r>
              <a:rPr lang="en-AU" sz="2800" dirty="0"/>
              <a:t>IT – on premises or Cloud – For Finance A Nuanced Picture</a:t>
            </a:r>
            <a:endParaRPr lang="en-US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C3AA6F6-E154-48B2-BB7F-D3C0D374F1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59496" y="1573978"/>
            <a:ext cx="5386917" cy="639762"/>
          </a:xfrm>
        </p:spPr>
        <p:txBody>
          <a:bodyPr/>
          <a:lstStyle/>
          <a:p>
            <a:r>
              <a:rPr lang="en-AU" dirty="0"/>
              <a:t>Why Cloud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16A1F0B-4FBA-415C-B14A-28F263EAA3F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AU" dirty="0"/>
              <a:t>Transfer assets off books</a:t>
            </a:r>
          </a:p>
          <a:p>
            <a:r>
              <a:rPr lang="en-AU" dirty="0"/>
              <a:t>Fewer IT staff </a:t>
            </a:r>
          </a:p>
          <a:p>
            <a:r>
              <a:rPr lang="en-AU" dirty="0"/>
              <a:t>Provider takes capital risks, ie no Capex only Opex</a:t>
            </a:r>
          </a:p>
          <a:p>
            <a:r>
              <a:rPr lang="en-AU" dirty="0"/>
              <a:t>Capacity available on demand, eg NSW Rural Fire Service</a:t>
            </a:r>
          </a:p>
          <a:p>
            <a:r>
              <a:rPr lang="en-AU" dirty="0"/>
              <a:t>Provider keeps software current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ED36DCB-ED03-4117-AC22-F3D748F76E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AU" dirty="0"/>
              <a:t>Against Cloud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2433FAC-A92F-4C48-9006-EC39053E30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663272" cy="3951288"/>
          </a:xfrm>
        </p:spPr>
        <p:txBody>
          <a:bodyPr/>
          <a:lstStyle/>
          <a:p>
            <a:r>
              <a:rPr lang="en-AU" dirty="0"/>
              <a:t>Data sovereignty (offshore) issues </a:t>
            </a:r>
          </a:p>
          <a:p>
            <a:r>
              <a:rPr lang="en-AU" dirty="0"/>
              <a:t>Lose control, ie now external</a:t>
            </a:r>
          </a:p>
          <a:p>
            <a:r>
              <a:rPr lang="en-AU" dirty="0"/>
              <a:t>Hidden costs, eg billing admin.</a:t>
            </a:r>
          </a:p>
          <a:p>
            <a:r>
              <a:rPr lang="en-AU" dirty="0"/>
              <a:t>Consumption based services billing impacting cash flow forecasting</a:t>
            </a:r>
          </a:p>
          <a:p>
            <a:r>
              <a:rPr lang="en-AU" dirty="0"/>
              <a:t>No sunset clauses in SaaS contracts</a:t>
            </a:r>
          </a:p>
          <a:p>
            <a:r>
              <a:rPr lang="en-AU" dirty="0"/>
              <a:t>Cost of migrating data, designing hybrid cloud and exiting is high    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C3832D6D-40DA-4481-AAC9-AC8192CC0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IBRS Local Government Finance Professionals 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3AE5FFD9-D924-4ACC-801E-8A8712B90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6E484-50CD-4441-9C3F-84FF01703CF0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357542B-BF4E-4555-AA79-C81787C4ACEF}"/>
              </a:ext>
            </a:extLst>
          </p:cNvPr>
          <p:cNvSpPr txBox="1"/>
          <p:nvPr/>
        </p:nvSpPr>
        <p:spPr>
          <a:xfrm>
            <a:off x="136870" y="5704091"/>
            <a:ext cx="11810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** Most survey respondents are ‘dipping their toe’ into the water (Cloud). Others staying on premises for now.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902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dirty="0"/>
              <a:t>Encourage finance professionals to rotate through IT department for cross training, eg as business analysts (#1 skill in demand) </a:t>
            </a:r>
          </a:p>
          <a:p>
            <a:pPr marL="0" indent="0">
              <a:buNone/>
            </a:pPr>
            <a:r>
              <a:rPr lang="en-AU" sz="2400" dirty="0"/>
              <a:t> </a:t>
            </a:r>
          </a:p>
          <a:p>
            <a:r>
              <a:rPr lang="en-AU" sz="2400" dirty="0"/>
              <a:t>Include Total Cost of Service (not Ownership) approach in business case for Cloud solutions</a:t>
            </a:r>
          </a:p>
          <a:p>
            <a:endParaRPr lang="en-AU" sz="2400" dirty="0"/>
          </a:p>
          <a:p>
            <a:r>
              <a:rPr lang="en-AU" sz="2400" dirty="0"/>
              <a:t>Include Finance professionals in hackathons for transformation program  to sanity check opportunities, eg for Virtual Closes</a:t>
            </a:r>
          </a:p>
          <a:p>
            <a:endParaRPr lang="en-AU" sz="2400" dirty="0"/>
          </a:p>
          <a:p>
            <a:r>
              <a:rPr lang="en-AU" sz="2400" dirty="0"/>
              <a:t>Apply for funds for transformation program stating planned initiatives  </a:t>
            </a:r>
          </a:p>
          <a:p>
            <a:endParaRPr lang="en-AU" sz="2400" dirty="0"/>
          </a:p>
          <a:p>
            <a:pPr marL="0" indent="0">
              <a:buNone/>
            </a:pPr>
            <a:r>
              <a:rPr lang="en-AU" sz="2800" dirty="0"/>
              <a:t> </a:t>
            </a:r>
          </a:p>
          <a:p>
            <a:endParaRPr lang="en-AU" sz="1600" dirty="0"/>
          </a:p>
          <a:p>
            <a:endParaRPr lang="en-AU" sz="1600" dirty="0"/>
          </a:p>
          <a:p>
            <a:pPr marL="0" indent="0">
              <a:buNone/>
            </a:pPr>
            <a:r>
              <a:rPr lang="en-AU" sz="1600" dirty="0"/>
              <a:t> </a:t>
            </a:r>
          </a:p>
          <a:p>
            <a:pPr marL="0" indent="0">
              <a:buNone/>
            </a:pPr>
            <a:endParaRPr lang="en-AU" sz="1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IBRS Local Government Finance Professionals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CE88-32C1-4D13-9BB6-351AF5819D94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76917" y="1189147"/>
            <a:ext cx="97083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>
                <a:solidFill>
                  <a:schemeClr val="tx2"/>
                </a:solidFill>
              </a:rPr>
              <a:t>Finance Management – Take Away or Do Differently </a:t>
            </a:r>
            <a:endParaRPr lang="en-US" sz="3200" dirty="0">
              <a:solidFill>
                <a:schemeClr val="tx2"/>
              </a:solidFill>
            </a:endParaRPr>
          </a:p>
        </p:txBody>
      </p:sp>
      <p:pic>
        <p:nvPicPr>
          <p:cNvPr id="6" name="Picture 5" descr="IBRS-LOGO-SMALL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472264" y="369292"/>
            <a:ext cx="1368152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700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dirty="0"/>
              <a:t>Establish Finance / IT business partnership agreement to enhance service delivery </a:t>
            </a:r>
          </a:p>
          <a:p>
            <a:r>
              <a:rPr lang="en-AU" sz="2400" dirty="0"/>
              <a:t>Support IT management in their bid to increase funding above average for LGAs, ie 3.5% pa to invest in transformation </a:t>
            </a:r>
          </a:p>
          <a:p>
            <a:r>
              <a:rPr lang="en-AU" sz="2400" dirty="0"/>
              <a:t>Provide helpful feedback, when apt, to IT management and staff</a:t>
            </a:r>
          </a:p>
          <a:p>
            <a:r>
              <a:rPr lang="en-AU" sz="2400" dirty="0"/>
              <a:t>Conduct business benefits study from transformation program and report results, eg Ballarat</a:t>
            </a:r>
          </a:p>
          <a:p>
            <a:r>
              <a:rPr lang="en-AU" sz="2400" dirty="0"/>
              <a:t>Expect staff resistance to transformation programs. Develop mitigation strategies, eg appoint change coaches</a:t>
            </a:r>
          </a:p>
          <a:p>
            <a:pPr marL="0" indent="0">
              <a:buNone/>
            </a:pPr>
            <a:r>
              <a:rPr lang="en-AU" sz="2800" dirty="0"/>
              <a:t> </a:t>
            </a:r>
          </a:p>
          <a:p>
            <a:endParaRPr lang="en-AU" sz="1600" dirty="0"/>
          </a:p>
          <a:p>
            <a:endParaRPr lang="en-AU" sz="1600" dirty="0"/>
          </a:p>
          <a:p>
            <a:pPr marL="0" indent="0">
              <a:buNone/>
            </a:pPr>
            <a:r>
              <a:rPr lang="en-AU" sz="1600" dirty="0"/>
              <a:t> </a:t>
            </a:r>
          </a:p>
          <a:p>
            <a:pPr marL="0" indent="0">
              <a:buNone/>
            </a:pPr>
            <a:endParaRPr lang="en-AU" sz="1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IBRS Local Government Finance Professionals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CE88-32C1-4D13-9BB6-351AF5819D94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76420" y="1189148"/>
            <a:ext cx="84100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>
                <a:solidFill>
                  <a:schemeClr val="tx2"/>
                </a:solidFill>
              </a:rPr>
              <a:t>Finance Management – do differently cont’d. </a:t>
            </a:r>
            <a:endParaRPr lang="en-US" sz="3200" dirty="0">
              <a:solidFill>
                <a:schemeClr val="tx2"/>
              </a:solidFill>
            </a:endParaRPr>
          </a:p>
        </p:txBody>
      </p:sp>
      <p:pic>
        <p:nvPicPr>
          <p:cNvPr id="6" name="Picture 5" descr="IBRS-LOGO-SMALL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472264" y="369292"/>
            <a:ext cx="1368152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674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does IBRS do?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19500" y="1921733"/>
            <a:ext cx="952500" cy="1333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38675" y="1921733"/>
            <a:ext cx="952500" cy="1333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7850" y="1921733"/>
            <a:ext cx="952500" cy="1333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72263" y="1921733"/>
            <a:ext cx="952500" cy="13335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77553" y="1921733"/>
            <a:ext cx="952500" cy="13335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19500" y="3667544"/>
            <a:ext cx="952500" cy="13335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38675" y="3667544"/>
            <a:ext cx="952500" cy="13335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657850" y="3667544"/>
            <a:ext cx="95250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672263" y="3667544"/>
            <a:ext cx="952500" cy="13335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677553" y="3667544"/>
            <a:ext cx="952500" cy="133350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3619501" y="3276601"/>
            <a:ext cx="88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/>
              <a:t>IT &amp; business management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38676" y="3276601"/>
            <a:ext cx="88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/>
              <a:t>Enterprise networking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657851" y="3255876"/>
            <a:ext cx="88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/>
              <a:t>Economics &amp; productivity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672264" y="3255876"/>
            <a:ext cx="88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/>
              <a:t>Outsourcing deals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677554" y="3212977"/>
            <a:ext cx="88582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/>
              <a:t>Cyber security &amp; risk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19501" y="5021295"/>
            <a:ext cx="88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/>
              <a:t>Future workspaces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638676" y="5021295"/>
            <a:ext cx="88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/>
              <a:t>Design thinking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657851" y="5000570"/>
            <a:ext cx="88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/>
              <a:t>IT as a Service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72264" y="5000570"/>
            <a:ext cx="88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/>
              <a:t>Enterprise infrastructure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677554" y="5011490"/>
            <a:ext cx="88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900" dirty="0"/>
              <a:t>IT strategy &amp; governance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4F49CDA-C709-4FBA-BCFF-D7E0FED39D2B}"/>
              </a:ext>
            </a:extLst>
          </p:cNvPr>
          <p:cNvSpPr txBox="1"/>
          <p:nvPr/>
        </p:nvSpPr>
        <p:spPr>
          <a:xfrm>
            <a:off x="3180284" y="5661248"/>
            <a:ext cx="58409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IBRS is a local IT and business research advisory firm.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296FC4C-750E-4C84-9997-E7BFB24BF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IBRS Local Government Finance Professionals 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07C5B1F-F17C-4647-826D-CEE31C6470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9E3C-0129-4998-9542-8099CDA77D2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91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674939" y="214314"/>
            <a:ext cx="7793037" cy="1462087"/>
          </a:xfrm>
        </p:spPr>
        <p:txBody>
          <a:bodyPr/>
          <a:lstStyle/>
          <a:p>
            <a:r>
              <a:rPr lang="en-AU" sz="3200" dirty="0"/>
              <a:t>My Objective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2000" dirty="0"/>
              <a:t>Help you to:</a:t>
            </a:r>
          </a:p>
          <a:p>
            <a:r>
              <a:rPr lang="en-AU" sz="2000" dirty="0"/>
              <a:t>Contribute to digital and business transformation programs in Council</a:t>
            </a:r>
          </a:p>
          <a:p>
            <a:r>
              <a:rPr lang="en-AU" sz="2000" dirty="0"/>
              <a:t>Establish business partnership arrangements with the IT department in Council</a:t>
            </a:r>
          </a:p>
          <a:p>
            <a:r>
              <a:rPr lang="en-AU" sz="2000" dirty="0"/>
              <a:t>Better understand IT management concerns as the function reports into CFO or Corporate Service function </a:t>
            </a:r>
          </a:p>
          <a:p>
            <a:endParaRPr lang="en-AU" sz="2000" dirty="0"/>
          </a:p>
          <a:p>
            <a:pPr marL="0" indent="0">
              <a:buNone/>
            </a:pPr>
            <a:endParaRPr lang="en-AU" sz="2000" dirty="0"/>
          </a:p>
          <a:p>
            <a:pPr marL="0" indent="0">
              <a:buNone/>
            </a:pPr>
            <a:r>
              <a:rPr lang="en-AU" sz="2000" b="1" u="sng" dirty="0"/>
              <a:t>Sources:</a:t>
            </a:r>
          </a:p>
          <a:p>
            <a:r>
              <a:rPr lang="en-AU" sz="2000" dirty="0"/>
              <a:t>Survey responses  - interviews with senior ICT and business managers in a cross section of Councils - NSW, Victoria, ACT, SA and Qld. in 2016 / 17 </a:t>
            </a:r>
          </a:p>
          <a:p>
            <a:r>
              <a:rPr lang="en-AU" sz="2000" dirty="0"/>
              <a:t>Survey report published July, 2017. available  on ibrs.com.au  </a:t>
            </a:r>
          </a:p>
          <a:p>
            <a:pPr marL="0" indent="0">
              <a:buNone/>
            </a:pPr>
            <a:endParaRPr lang="en-AU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IBRS Local Government Finance Professionals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CE88-32C1-4D13-9BB6-351AF5819D94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6" name="Picture 5" descr="IBRS-LOGO-SMALL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544272" y="332656"/>
            <a:ext cx="1296144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4205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674939" y="214314"/>
            <a:ext cx="7793037" cy="1462087"/>
          </a:xfrm>
        </p:spPr>
        <p:txBody>
          <a:bodyPr/>
          <a:lstStyle/>
          <a:p>
            <a:r>
              <a:rPr lang="en-AU" sz="3200" dirty="0"/>
              <a:t>Agenda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800" dirty="0"/>
              <a:t>Survey - Major Issues and Priorities </a:t>
            </a:r>
          </a:p>
          <a:p>
            <a:r>
              <a:rPr lang="en-AU" sz="2800" dirty="0"/>
              <a:t>Demand and Supply Roles</a:t>
            </a:r>
          </a:p>
          <a:p>
            <a:r>
              <a:rPr lang="en-AU" sz="2800" dirty="0"/>
              <a:t>Council Case Histories 1 - 3</a:t>
            </a:r>
          </a:p>
          <a:p>
            <a:r>
              <a:rPr lang="en-AU" sz="2800" dirty="0"/>
              <a:t>IT and Finance – Why Cloud et al?</a:t>
            </a:r>
          </a:p>
          <a:p>
            <a:r>
              <a:rPr lang="en-AU" sz="2800" dirty="0"/>
              <a:t>Take Away  or Do Differently</a:t>
            </a:r>
          </a:p>
          <a:p>
            <a:pPr marL="0" indent="0">
              <a:buNone/>
            </a:pPr>
            <a:endParaRPr lang="en-AU" sz="2000" dirty="0"/>
          </a:p>
          <a:p>
            <a:pPr marL="0" indent="0">
              <a:buNone/>
            </a:pPr>
            <a:endParaRPr lang="en-AU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IBRS Local Government Finance Professionals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CE88-32C1-4D13-9BB6-351AF5819D94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 descr="IBRS-LOGO-SMALL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544272" y="332656"/>
            <a:ext cx="1296144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681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674939" y="214314"/>
            <a:ext cx="7793037" cy="1462087"/>
          </a:xfrm>
        </p:spPr>
        <p:txBody>
          <a:bodyPr/>
          <a:lstStyle/>
          <a:p>
            <a:r>
              <a:rPr lang="en-AU" sz="3200" dirty="0"/>
              <a:t>Issues and Concerns Identified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400" dirty="0"/>
              <a:t>IT Management’s Current Priorities are:</a:t>
            </a:r>
          </a:p>
          <a:p>
            <a:pPr marL="0" indent="0">
              <a:buNone/>
            </a:pPr>
            <a:endParaRPr lang="en-AU" sz="2400" dirty="0"/>
          </a:p>
          <a:p>
            <a:pPr marL="57150" indent="0">
              <a:buNone/>
            </a:pPr>
            <a:r>
              <a:rPr lang="en-AU" sz="2800" dirty="0"/>
              <a:t>1  </a:t>
            </a:r>
            <a:r>
              <a:rPr lang="en-AU" sz="2400" dirty="0"/>
              <a:t>Providing a secure environment</a:t>
            </a:r>
          </a:p>
          <a:p>
            <a:pPr marL="57150" indent="0">
              <a:buNone/>
            </a:pPr>
            <a:r>
              <a:rPr lang="en-AU" sz="2400" dirty="0"/>
              <a:t>2. Enabling (digital) transformation of business processes</a:t>
            </a:r>
          </a:p>
          <a:p>
            <a:pPr marL="57150" indent="0">
              <a:buNone/>
            </a:pPr>
            <a:r>
              <a:rPr lang="en-AU" sz="2400" dirty="0"/>
              <a:t>3. Attracting and Retaining skilled IT and business professionals, eg in regional councils  </a:t>
            </a:r>
          </a:p>
          <a:p>
            <a:pPr marL="57150" indent="0">
              <a:buNone/>
            </a:pPr>
            <a:r>
              <a:rPr lang="en-AU" sz="2400" dirty="0"/>
              <a:t>4. Implementing business solutions on time and within budget</a:t>
            </a:r>
          </a:p>
          <a:p>
            <a:pPr marL="57150" indent="0">
              <a:buNone/>
            </a:pPr>
            <a:endParaRPr lang="en-AU" sz="2400" dirty="0"/>
          </a:p>
          <a:p>
            <a:pPr marL="57150" indent="0">
              <a:buNone/>
            </a:pPr>
            <a:r>
              <a:rPr lang="en-AU" sz="2400" dirty="0"/>
              <a:t>  </a:t>
            </a:r>
          </a:p>
          <a:p>
            <a:endParaRPr lang="en-AU" sz="2000" dirty="0"/>
          </a:p>
          <a:p>
            <a:pPr marL="457200" lvl="1" indent="0">
              <a:buNone/>
            </a:pPr>
            <a:endParaRPr lang="en-AU" sz="2400" dirty="0"/>
          </a:p>
          <a:p>
            <a:endParaRPr lang="en-AU" sz="2000" dirty="0"/>
          </a:p>
          <a:p>
            <a:pPr marL="0" indent="0">
              <a:buNone/>
            </a:pPr>
            <a:r>
              <a:rPr lang="en-AU" sz="1600" dirty="0"/>
              <a:t>  </a:t>
            </a:r>
            <a:endParaRPr lang="en-AU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IBRS Local Government Finance Professionals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CE88-32C1-4D13-9BB6-351AF5819D94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Picture 6" descr="IBRS-LOGO-SMALL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472264" y="369292"/>
            <a:ext cx="1368152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970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674939" y="214314"/>
            <a:ext cx="7793037" cy="1462087"/>
          </a:xfrm>
        </p:spPr>
        <p:txBody>
          <a:bodyPr/>
          <a:lstStyle/>
          <a:p>
            <a:r>
              <a:rPr lang="en-AU" sz="3200" dirty="0"/>
              <a:t>Issues and Concerns Identified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5480" y="2017713"/>
            <a:ext cx="10524637" cy="4114800"/>
          </a:xfrm>
        </p:spPr>
        <p:txBody>
          <a:bodyPr/>
          <a:lstStyle/>
          <a:p>
            <a:endParaRPr lang="en-AU" sz="2000" dirty="0"/>
          </a:p>
          <a:p>
            <a:r>
              <a:rPr lang="en-AU" sz="2400" dirty="0"/>
              <a:t>Respondents stated Transformation (Digital) was being driven by in ranking order:</a:t>
            </a:r>
          </a:p>
          <a:p>
            <a:pPr lvl="1"/>
            <a:r>
              <a:rPr lang="en-AU" sz="2400" dirty="0"/>
              <a:t>1. IT management</a:t>
            </a:r>
          </a:p>
          <a:p>
            <a:pPr lvl="1"/>
            <a:r>
              <a:rPr lang="en-AU" sz="2400" dirty="0"/>
              <a:t>2. The Executive and IT management jointly</a:t>
            </a:r>
          </a:p>
          <a:p>
            <a:pPr lvl="1"/>
            <a:r>
              <a:rPr lang="en-AU" sz="2400" dirty="0"/>
              <a:t>3. The Executive </a:t>
            </a:r>
          </a:p>
          <a:p>
            <a:pPr lvl="1"/>
            <a:r>
              <a:rPr lang="en-AU" sz="2400" dirty="0"/>
              <a:t>4. Shared Business and IT management responsibility </a:t>
            </a:r>
          </a:p>
          <a:p>
            <a:pPr lvl="1"/>
            <a:endParaRPr lang="en-AU" sz="2000" dirty="0"/>
          </a:p>
          <a:p>
            <a:r>
              <a:rPr lang="en-AU" sz="2400" dirty="0"/>
              <a:t>Take away: IT managers claim business managers, including CFOs, are </a:t>
            </a:r>
            <a:r>
              <a:rPr lang="en-AU" sz="2400" b="1" u="sng" dirty="0"/>
              <a:t>not</a:t>
            </a:r>
            <a:r>
              <a:rPr lang="en-AU" sz="2400" dirty="0"/>
              <a:t> participating in the transformation program. </a:t>
            </a:r>
          </a:p>
          <a:p>
            <a:pPr marL="0" indent="0">
              <a:buNone/>
            </a:pPr>
            <a:r>
              <a:rPr lang="en-AU" sz="1600" dirty="0"/>
              <a:t>  </a:t>
            </a:r>
            <a:endParaRPr lang="en-AU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IBRS Local Government Finance Professionals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CE88-32C1-4D13-9BB6-351AF5819D94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Picture 6" descr="IBRS-LOGO-SMALL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472264" y="369292"/>
            <a:ext cx="1368152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08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674939" y="214314"/>
            <a:ext cx="7793037" cy="1462087"/>
          </a:xfrm>
        </p:spPr>
        <p:txBody>
          <a:bodyPr/>
          <a:lstStyle/>
          <a:p>
            <a:r>
              <a:rPr lang="en-AU" sz="3200" dirty="0"/>
              <a:t>Issues and Concerns Identified cont’d.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6916" y="1831379"/>
            <a:ext cx="10495747" cy="4301134"/>
          </a:xfrm>
        </p:spPr>
        <p:txBody>
          <a:bodyPr/>
          <a:lstStyle/>
          <a:p>
            <a:r>
              <a:rPr lang="en-AU" sz="2400" dirty="0"/>
              <a:t>Unable to get funding to</a:t>
            </a:r>
          </a:p>
          <a:p>
            <a:pPr lvl="1"/>
            <a:r>
              <a:rPr lang="en-AU" sz="2000" dirty="0"/>
              <a:t>Improve service delivery and</a:t>
            </a:r>
          </a:p>
          <a:p>
            <a:pPr lvl="1"/>
            <a:r>
              <a:rPr lang="en-AU" sz="2000" dirty="0"/>
              <a:t>Implement digital / business transformation</a:t>
            </a:r>
          </a:p>
          <a:p>
            <a:r>
              <a:rPr lang="en-AU" sz="2400" dirty="0"/>
              <a:t>For instance IT Spending to revenue:</a:t>
            </a:r>
          </a:p>
          <a:p>
            <a:pPr lvl="1"/>
            <a:r>
              <a:rPr lang="en-AU" sz="2400" dirty="0"/>
              <a:t>Large councils it was as high as 6% pa – Transformation feasible</a:t>
            </a:r>
          </a:p>
          <a:p>
            <a:pPr lvl="1"/>
            <a:r>
              <a:rPr lang="en-AU" sz="2400" dirty="0"/>
              <a:t>Average IT Spend to Revenue = 3.5% pa – Transformation slow</a:t>
            </a:r>
          </a:p>
          <a:p>
            <a:pPr lvl="1"/>
            <a:r>
              <a:rPr lang="en-AU" sz="2400" dirty="0"/>
              <a:t>In most regional councils it was 1.5% pa – Transformation impracticable</a:t>
            </a:r>
          </a:p>
          <a:p>
            <a:pPr marL="57150" indent="0">
              <a:buNone/>
            </a:pPr>
            <a:r>
              <a:rPr lang="en-AU" sz="2400" u="sng" dirty="0"/>
              <a:t>But:</a:t>
            </a:r>
            <a:r>
              <a:rPr lang="en-AU" sz="2400" dirty="0"/>
              <a:t> Some Victorian councils have set aside $1m+ pa * 4 years to transform   </a:t>
            </a:r>
          </a:p>
          <a:p>
            <a:pPr marL="457200" lvl="1" indent="0">
              <a:buNone/>
            </a:pPr>
            <a:r>
              <a:rPr lang="en-AU" sz="2400" dirty="0"/>
              <a:t> </a:t>
            </a:r>
          </a:p>
          <a:p>
            <a:pPr marL="0" indent="0">
              <a:buNone/>
            </a:pPr>
            <a:r>
              <a:rPr lang="en-AU" sz="2400" dirty="0"/>
              <a:t>  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IBRS Local Government Finance Professionals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CE88-32C1-4D13-9BB6-351AF5819D94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Picture 6" descr="IBRS-LOGO-SMALL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472264" y="369292"/>
            <a:ext cx="1368152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963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2676377" y="990902"/>
            <a:ext cx="6552727" cy="857250"/>
          </a:xfrm>
          <a:prstGeom prst="roundRect">
            <a:avLst>
              <a:gd name="adj" fmla="val 21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Demand and Supply side roles for</a:t>
            </a:r>
            <a:b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Enterprise Information Systems - Simplified   </a:t>
            </a:r>
            <a:endParaRPr lang="en-AU" alt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053" name="Picture 5" descr="j02920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0751" y="2336840"/>
            <a:ext cx="1371600" cy="1301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5295900" y="2686050"/>
            <a:ext cx="1543050" cy="685800"/>
          </a:xfrm>
          <a:prstGeom prst="flowChartExtra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200" b="1" dirty="0"/>
              <a:t>IT Resource</a:t>
            </a:r>
          </a:p>
          <a:p>
            <a:pPr algn="ctr"/>
            <a:r>
              <a:rPr lang="en-US" altLang="en-US" sz="1200" b="1" dirty="0"/>
              <a:t>Allocation</a:t>
            </a:r>
            <a:endParaRPr lang="en-AU" altLang="en-US" sz="1200" b="1" dirty="0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rot="1089203" flipV="1">
            <a:off x="4838700" y="2286000"/>
            <a:ext cx="2114550" cy="685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 dirty="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1756250" y="3663624"/>
            <a:ext cx="3354701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/>
              <a:t>Business Managers </a:t>
            </a:r>
          </a:p>
          <a:p>
            <a:pPr>
              <a:buFontTx/>
              <a:buChar char="•"/>
            </a:pPr>
            <a:r>
              <a:rPr lang="en-US" altLang="en-US" sz="1200" dirty="0"/>
              <a:t> </a:t>
            </a:r>
            <a:r>
              <a:rPr lang="en-US" altLang="en-US" dirty="0"/>
              <a:t>Identify ‘information</a:t>
            </a:r>
          </a:p>
          <a:p>
            <a:r>
              <a:rPr lang="en-US" altLang="en-US" dirty="0"/>
              <a:t>on demand’ needed by clients</a:t>
            </a:r>
          </a:p>
          <a:p>
            <a:pPr>
              <a:buFontTx/>
              <a:buChar char="•"/>
            </a:pPr>
            <a:r>
              <a:rPr lang="en-US" altLang="en-US" dirty="0"/>
              <a:t> Sell and justify solutions</a:t>
            </a:r>
          </a:p>
          <a:p>
            <a:pPr>
              <a:buFontTx/>
              <a:buChar char="•"/>
            </a:pPr>
            <a:r>
              <a:rPr lang="en-US" altLang="en-US" dirty="0"/>
              <a:t> Define requirements</a:t>
            </a:r>
          </a:p>
          <a:p>
            <a:pPr>
              <a:buFontTx/>
              <a:buChar char="•"/>
            </a:pPr>
            <a:r>
              <a:rPr lang="en-US" altLang="en-US" dirty="0"/>
              <a:t> Track and publish benefits</a:t>
            </a:r>
            <a:endParaRPr lang="en-AU" altLang="en-US" sz="750" dirty="0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888757" y="2705439"/>
            <a:ext cx="131638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/>
              <a:t> Business</a:t>
            </a:r>
          </a:p>
          <a:p>
            <a:r>
              <a:rPr lang="en-US" altLang="en-US" b="1" dirty="0"/>
              <a:t>Managers</a:t>
            </a:r>
            <a:endParaRPr lang="en-AU" altLang="en-US" b="1" dirty="0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6848596" y="3630229"/>
            <a:ext cx="3856953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/>
              <a:t>CIO / ICT Managers: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altLang="en-US" dirty="0"/>
              <a:t>Shape client expectations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altLang="en-US" dirty="0"/>
              <a:t>Supply integrated systems, eg: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US" altLang="en-US" dirty="0"/>
              <a:t>Process transactions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AU" altLang="en-US" dirty="0"/>
              <a:t>P</a:t>
            </a:r>
            <a:r>
              <a:rPr lang="en-US" altLang="en-US" dirty="0"/>
              <a:t>rovide management reports</a:t>
            </a:r>
          </a:p>
          <a:p>
            <a:pPr marL="557213" lvl="1" indent="-214313">
              <a:buFont typeface="Arial" panose="020B0604020202020204" pitchFamily="34" charset="0"/>
              <a:buChar char="•"/>
            </a:pPr>
            <a:r>
              <a:rPr lang="en-AU" altLang="en-US" dirty="0"/>
              <a:t>M</a:t>
            </a:r>
            <a:r>
              <a:rPr lang="en-US" altLang="en-US" dirty="0"/>
              <a:t>anage data security program</a:t>
            </a:r>
          </a:p>
          <a:p>
            <a:pPr marL="342900" lvl="1"/>
            <a:endParaRPr lang="en-US" altLang="en-US" dirty="0"/>
          </a:p>
          <a:p>
            <a:pPr marL="628650" lvl="1" indent="-285750">
              <a:buFont typeface="Arial" panose="020B0604020202020204" pitchFamily="34" charset="0"/>
              <a:buChar char="•"/>
            </a:pPr>
            <a:endParaRPr lang="en-US" altLang="en-US" dirty="0"/>
          </a:p>
          <a:p>
            <a:r>
              <a:rPr lang="en-US" altLang="en-US" dirty="0"/>
              <a:t> </a:t>
            </a:r>
            <a:endParaRPr lang="en-AU" altLang="en-US" sz="750" dirty="0"/>
          </a:p>
        </p:txBody>
      </p:sp>
      <p:pic>
        <p:nvPicPr>
          <p:cNvPr id="2059" name="Picture 11" descr="j030125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670" y="2509544"/>
            <a:ext cx="1372791" cy="1173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8312944" y="2256235"/>
            <a:ext cx="62869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b="1" dirty="0"/>
              <a:t>CIO</a:t>
            </a:r>
            <a:endParaRPr lang="en-AU" altLang="en-US" b="1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IBRS Local Government Finance Professionals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DCAF-4487-4B0C-8E76-66C2FA251FE4}" type="slidenum">
              <a:rPr lang="en-AU" smtClean="0"/>
              <a:t>7</a:t>
            </a:fld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2684774" y="1963468"/>
            <a:ext cx="1148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b="1" u="sng" dirty="0"/>
              <a:t>Demand</a:t>
            </a:r>
            <a:endParaRPr lang="en-US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7473782" y="1884218"/>
            <a:ext cx="971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b="1" u="sng" dirty="0"/>
              <a:t>Supply</a:t>
            </a:r>
            <a:endParaRPr lang="en-US" b="1" u="sng" dirty="0"/>
          </a:p>
        </p:txBody>
      </p:sp>
      <p:pic>
        <p:nvPicPr>
          <p:cNvPr id="15" name="Picture 14" descr="IBRS-LOGO-SMALL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566150" y="99021"/>
            <a:ext cx="1368152" cy="57606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2A72B2E-5DB7-40CC-9D66-868A911E76F6}"/>
              </a:ext>
            </a:extLst>
          </p:cNvPr>
          <p:cNvSpPr txBox="1"/>
          <p:nvPr/>
        </p:nvSpPr>
        <p:spPr>
          <a:xfrm>
            <a:off x="1055440" y="5660583"/>
            <a:ext cx="9577064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AU" b="1" i="1" u="sng" dirty="0"/>
              <a:t>Comment: </a:t>
            </a:r>
            <a:r>
              <a:rPr lang="en-AU" b="1" i="1" dirty="0"/>
              <a:t>‘IT is an enabler only’ ie business professionals must lead not IT staff</a:t>
            </a:r>
          </a:p>
          <a:p>
            <a:r>
              <a:rPr lang="en-AU" b="1" i="1" dirty="0"/>
              <a:t>- Director Corporate Services  - large NSW Council 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079339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674939" y="214314"/>
            <a:ext cx="7793037" cy="1462087"/>
          </a:xfrm>
        </p:spPr>
        <p:txBody>
          <a:bodyPr/>
          <a:lstStyle/>
          <a:p>
            <a:r>
              <a:rPr lang="en-AU" sz="3200" dirty="0"/>
              <a:t>Council Merger &amp; Transformation #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6917" y="1831379"/>
            <a:ext cx="10363200" cy="4301134"/>
          </a:xfrm>
        </p:spPr>
        <p:txBody>
          <a:bodyPr/>
          <a:lstStyle/>
          <a:p>
            <a:r>
              <a:rPr lang="en-AU" sz="2400" dirty="0"/>
              <a:t>CIO and Executive specified phased transformation program  </a:t>
            </a:r>
          </a:p>
          <a:p>
            <a:r>
              <a:rPr lang="en-AU" sz="2400" dirty="0"/>
              <a:t>CIO and Business Transformation Director report to CEO</a:t>
            </a:r>
          </a:p>
          <a:p>
            <a:r>
              <a:rPr lang="en-AU" sz="2400" dirty="0"/>
              <a:t>Defined new business operations processes for merged council </a:t>
            </a:r>
          </a:p>
          <a:p>
            <a:r>
              <a:rPr lang="en-AU" sz="2400" dirty="0"/>
              <a:t>Identified ‘best fit’  Finance and business systems from each council</a:t>
            </a:r>
          </a:p>
          <a:p>
            <a:r>
              <a:rPr lang="en-AU" sz="2400" dirty="0"/>
              <a:t>Installed latest version of best fit systems   </a:t>
            </a:r>
          </a:p>
          <a:p>
            <a:r>
              <a:rPr lang="en-AU" sz="2400" dirty="0"/>
              <a:t>Defined new Chart of Accounts for merged council</a:t>
            </a:r>
          </a:p>
          <a:p>
            <a:r>
              <a:rPr lang="en-AU" sz="2400" dirty="0"/>
              <a:t>Implemented new systems (Phase 1), eg Finance ERP, on schedule</a:t>
            </a:r>
          </a:p>
          <a:p>
            <a:r>
              <a:rPr lang="en-AU" sz="2400" dirty="0"/>
              <a:t>Used business change coaches for process and systems assimilation </a:t>
            </a:r>
          </a:p>
          <a:p>
            <a:r>
              <a:rPr lang="en-AU" sz="2400" dirty="0"/>
              <a:t>In Phase 2 of transformation program including Payroll, Fleet and Asset     </a:t>
            </a:r>
          </a:p>
          <a:p>
            <a:pPr marL="457200" lvl="1" indent="0">
              <a:buNone/>
            </a:pPr>
            <a:r>
              <a:rPr lang="en-AU" sz="2400" dirty="0"/>
              <a:t> </a:t>
            </a:r>
          </a:p>
          <a:p>
            <a:pPr marL="0" indent="0">
              <a:buNone/>
            </a:pPr>
            <a:r>
              <a:rPr lang="en-AU" sz="2400" dirty="0"/>
              <a:t>  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IBRS Local Government Finance Professionals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CE88-32C1-4D13-9BB6-351AF5819D94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Picture 6" descr="IBRS-LOGO-SMALL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472264" y="369292"/>
            <a:ext cx="1368152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221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703512" y="214314"/>
            <a:ext cx="10009111" cy="1462087"/>
          </a:xfrm>
        </p:spPr>
        <p:txBody>
          <a:bodyPr/>
          <a:lstStyle/>
          <a:p>
            <a:r>
              <a:rPr lang="en-AU" sz="3200" dirty="0"/>
              <a:t>Transformation Leader # 2 – Case History Synopsis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6917" y="1831379"/>
            <a:ext cx="10363200" cy="4301134"/>
          </a:xfrm>
        </p:spPr>
        <p:txBody>
          <a:bodyPr/>
          <a:lstStyle/>
          <a:p>
            <a:pPr marL="0" indent="0">
              <a:buNone/>
            </a:pPr>
            <a:r>
              <a:rPr lang="en-AU" sz="2000" dirty="0"/>
              <a:t>Cultural Transformation program components:</a:t>
            </a:r>
          </a:p>
          <a:p>
            <a:r>
              <a:rPr lang="en-AU" sz="2000" dirty="0"/>
              <a:t>Major ERP implemented – Finance, Budgeting, Supply Chain, Assets, Performance </a:t>
            </a:r>
          </a:p>
          <a:p>
            <a:r>
              <a:rPr lang="en-AU" sz="2000" dirty="0"/>
              <a:t>Field operatives trained by business analysts at 6.30 am on site to process work orders, raise defects, capture asset changes </a:t>
            </a:r>
          </a:p>
          <a:p>
            <a:r>
              <a:rPr lang="en-AU" sz="2000" dirty="0"/>
              <a:t>Service request raised on line – workload of counter staff and service lag reduced</a:t>
            </a:r>
          </a:p>
          <a:p>
            <a:r>
              <a:rPr lang="en-AU" sz="2000" dirty="0"/>
              <a:t>No hard copy incoming / outgoing mail - EDRMS workflow implemented</a:t>
            </a:r>
          </a:p>
          <a:p>
            <a:r>
              <a:rPr lang="en-AU" sz="2000" dirty="0"/>
              <a:t>Property Development Applications now tracked online by owners </a:t>
            </a:r>
          </a:p>
          <a:p>
            <a:r>
              <a:rPr lang="en-AU" sz="2000" dirty="0"/>
              <a:t>Mini-university in-house created for IT staff</a:t>
            </a:r>
          </a:p>
          <a:p>
            <a:r>
              <a:rPr lang="en-AU" sz="2000" dirty="0"/>
              <a:t>Gradually migrating all business systems to Software as a Service</a:t>
            </a:r>
          </a:p>
          <a:p>
            <a:r>
              <a:rPr lang="en-AU" sz="2000" dirty="0"/>
              <a:t>Now in Phase 2 Transformation Program      </a:t>
            </a:r>
          </a:p>
          <a:p>
            <a:endParaRPr lang="en-AU" sz="2000" dirty="0"/>
          </a:p>
          <a:p>
            <a:pPr marL="0" indent="0">
              <a:buNone/>
            </a:pPr>
            <a:r>
              <a:rPr lang="en-AU" sz="2000" dirty="0"/>
              <a:t> </a:t>
            </a:r>
            <a:endParaRPr lang="en-AU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IBRS Local Government Finance Professionals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CE88-32C1-4D13-9BB6-351AF5819D94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Picture 6" descr="IBRS-LOGO-SMALL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472264" y="369292"/>
            <a:ext cx="1368152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808182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IBRS</Template>
  <TotalTime>3066</TotalTime>
  <Words>1119</Words>
  <Application>Microsoft Office PowerPoint</Application>
  <PresentationFormat>Widescreen</PresentationFormat>
  <Paragraphs>206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Blends</vt:lpstr>
      <vt:lpstr>Local Government Finance Professionals Conference   </vt:lpstr>
      <vt:lpstr>My Objective </vt:lpstr>
      <vt:lpstr>Agenda </vt:lpstr>
      <vt:lpstr>Issues and Concerns Identified  </vt:lpstr>
      <vt:lpstr>Issues and Concerns Identified  </vt:lpstr>
      <vt:lpstr>Issues and Concerns Identified cont’d.  </vt:lpstr>
      <vt:lpstr>PowerPoint Presentation</vt:lpstr>
      <vt:lpstr>Council Merger &amp; Transformation # 1</vt:lpstr>
      <vt:lpstr>Transformation Leader # 2 – Case History Synopsis  </vt:lpstr>
      <vt:lpstr>Transformation Leader # 3 – Case History - Ballarat </vt:lpstr>
      <vt:lpstr>IT – on premises or Cloud – For Finance A Nuanced Picture</vt:lpstr>
      <vt:lpstr>PowerPoint Presentation</vt:lpstr>
      <vt:lpstr>PowerPoint Presentation</vt:lpstr>
      <vt:lpstr>What does IBRS do?</vt:lpstr>
    </vt:vector>
  </TitlesOfParts>
  <Company>SysAdm Pty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Findings from the Review of St Hilliers Information Systems</dc:title>
  <dc:creator>Kevin McIsaac</dc:creator>
  <cp:lastModifiedBy>Gabrielle Gordon</cp:lastModifiedBy>
  <cp:revision>228</cp:revision>
  <cp:lastPrinted>2017-10-15T22:36:02Z</cp:lastPrinted>
  <dcterms:created xsi:type="dcterms:W3CDTF">2006-03-14T04:36:01Z</dcterms:created>
  <dcterms:modified xsi:type="dcterms:W3CDTF">2017-10-23T01:35:48Z</dcterms:modified>
</cp:coreProperties>
</file>