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1" r:id="rId5"/>
    <p:sldId id="276" r:id="rId6"/>
    <p:sldId id="277" r:id="rId7"/>
    <p:sldId id="278" r:id="rId8"/>
    <p:sldId id="279" r:id="rId9"/>
    <p:sldId id="280" r:id="rId10"/>
    <p:sldId id="266" r:id="rId11"/>
    <p:sldId id="267" r:id="rId12"/>
    <p:sldId id="268" r:id="rId13"/>
    <p:sldId id="269" r:id="rId14"/>
    <p:sldId id="288" r:id="rId15"/>
    <p:sldId id="289" r:id="rId16"/>
    <p:sldId id="290" r:id="rId17"/>
    <p:sldId id="291" r:id="rId18"/>
    <p:sldId id="292" r:id="rId19"/>
    <p:sldId id="284" r:id="rId20"/>
    <p:sldId id="293" r:id="rId21"/>
    <p:sldId id="286" r:id="rId22"/>
  </p:sldIdLst>
  <p:sldSz cx="9144000" cy="6858000" type="screen4x3"/>
  <p:notesSz cx="6680200" cy="99583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B61"/>
    <a:srgbClr val="DDDDDD"/>
    <a:srgbClr val="990000"/>
    <a:srgbClr val="BA0023"/>
    <a:srgbClr val="000000"/>
    <a:srgbClr val="C0C0C0"/>
    <a:srgbClr val="A50021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00" autoAdjust="0"/>
    <p:restoredTop sz="82367" autoAdjust="0"/>
  </p:normalViewPr>
  <p:slideViewPr>
    <p:cSldViewPr>
      <p:cViewPr varScale="1">
        <p:scale>
          <a:sx n="75" d="100"/>
          <a:sy n="75" d="100"/>
        </p:scale>
        <p:origin x="-14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08" y="-72"/>
      </p:cViewPr>
      <p:guideLst>
        <p:guide orient="horz" pos="3137"/>
        <p:guide pos="21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4892FC-FEFA-4E24-9A67-7CA5B8D00E8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223194F0-B4BA-443A-BFEF-D43303BD77C8}" type="pres">
      <dgm:prSet presAssocID="{934892FC-FEFA-4E24-9A67-7CA5B8D00E8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</dgm:ptLst>
  <dgm:cxnLst>
    <dgm:cxn modelId="{272CAEE6-3359-401B-B18C-886E53FC62D1}" type="presOf" srcId="{934892FC-FEFA-4E24-9A67-7CA5B8D00E80}" destId="{223194F0-B4BA-443A-BFEF-D43303BD77C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6188" y="9459914"/>
            <a:ext cx="28940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6367E119-6D34-4506-AC25-1F0DD365A03E}" type="slidenum">
              <a:rPr lang="en-AU" sz="1050">
                <a:solidFill>
                  <a:srgbClr val="072B61"/>
                </a:solidFill>
                <a:latin typeface="+mn-lt"/>
                <a:ea typeface="Segoe UI Symbol" pitchFamily="34" charset="0"/>
              </a:rPr>
              <a:pPr/>
              <a:t>‹#›</a:t>
            </a:fld>
            <a:endParaRPr lang="en-AU" sz="1050" dirty="0">
              <a:solidFill>
                <a:srgbClr val="072B61"/>
              </a:solidFill>
              <a:latin typeface="+mn-lt"/>
              <a:ea typeface="Segoe UI Symbol" pitchFamily="34" charset="0"/>
            </a:endParaRPr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"/>
          </p:nvPr>
        </p:nvSpPr>
        <p:spPr>
          <a:xfrm>
            <a:off x="1" y="154658"/>
            <a:ext cx="6680200" cy="720080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t" anchorCtr="0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</a:t>
            </a:r>
            <a:r>
              <a:rPr lang="en-AU" dirty="0" smtClean="0">
                <a:solidFill>
                  <a:srgbClr val="072B61"/>
                </a:solidFill>
              </a:rPr>
              <a:t>Office</a:t>
            </a:r>
            <a:r>
              <a:rPr lang="en-US" dirty="0"/>
              <a:t> </a:t>
            </a:r>
            <a:r>
              <a:rPr lang="en-US" dirty="0" smtClean="0"/>
              <a:t> ▌ </a:t>
            </a:r>
            <a:r>
              <a:rPr lang="en-US" dirty="0"/>
              <a:t>Day Month 2011 </a:t>
            </a:r>
            <a:endParaRPr lang="en-US" dirty="0" smtClean="0"/>
          </a:p>
          <a:p>
            <a:pPr algn="ctr"/>
            <a:r>
              <a:rPr lang="en-US" dirty="0" smtClean="0"/>
              <a:t>Event / presentation / report name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8652823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7152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2176"/>
            <a:ext cx="4897438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49675" y="9483725"/>
            <a:ext cx="2906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>
              <a:defRPr sz="1050">
                <a:solidFill>
                  <a:srgbClr val="072B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8D2BDA4-F761-4B97-A789-F979E8555500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11"/>
          <p:cNvSpPr>
            <a:spLocks noGrp="1"/>
          </p:cNvSpPr>
          <p:nvPr>
            <p:ph type="dt" sz="half" idx="1"/>
          </p:nvPr>
        </p:nvSpPr>
        <p:spPr>
          <a:xfrm>
            <a:off x="1" y="154657"/>
            <a:ext cx="6680200" cy="576064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t" anchorCtr="0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</a:t>
            </a:r>
            <a:r>
              <a:rPr lang="en-AU" dirty="0" smtClean="0">
                <a:solidFill>
                  <a:srgbClr val="072B61"/>
                </a:solidFill>
              </a:rPr>
              <a:t>Office</a:t>
            </a:r>
            <a:r>
              <a:rPr lang="en-US" dirty="0"/>
              <a:t> </a:t>
            </a:r>
            <a:r>
              <a:rPr lang="en-US" dirty="0" smtClean="0"/>
              <a:t> ▌ </a:t>
            </a:r>
            <a:r>
              <a:rPr lang="en-US" dirty="0"/>
              <a:t>Day Month 2011 </a:t>
            </a:r>
            <a:endParaRPr lang="en-US" dirty="0" smtClean="0"/>
          </a:p>
          <a:p>
            <a:pPr algn="ctr"/>
            <a:r>
              <a:rPr lang="en-US" dirty="0" smtClean="0"/>
              <a:t>Event / presentation / report name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6843931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smtClean="0">
                <a:solidFill>
                  <a:srgbClr val="072B61"/>
                </a:solidFill>
              </a:rPr>
              <a:t>Victorian Auditor-General’s Office</a:t>
            </a:r>
            <a:r>
              <a:rPr lang="en-US" smtClean="0"/>
              <a:t>  ▌ Day Month 2011 </a:t>
            </a:r>
          </a:p>
          <a:p>
            <a:pPr algn="ctr"/>
            <a:r>
              <a:rPr lang="en-US" smtClean="0"/>
              <a:t>Event / presentation / report name </a:t>
            </a:r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Office</a:t>
            </a:r>
            <a:r>
              <a:rPr lang="en-US" dirty="0"/>
              <a:t>  ▌ 30 January 2014</a:t>
            </a:r>
          </a:p>
          <a:p>
            <a:pPr algn="ctr"/>
            <a:r>
              <a:rPr lang="en-US" dirty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640692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Office</a:t>
            </a:r>
            <a:r>
              <a:rPr lang="en-US" dirty="0"/>
              <a:t>  ▌ 30 January 2014</a:t>
            </a:r>
          </a:p>
          <a:p>
            <a:pPr algn="ctr"/>
            <a:r>
              <a:rPr lang="en-US" dirty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77956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US" smtClean="0">
                <a:solidFill>
                  <a:srgbClr val="072B61"/>
                </a:solidFill>
              </a:rPr>
              <a:t>7 February 2014 ▌ Department of Justice - Audit Committee Meeting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853317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7575" y="4702175"/>
            <a:ext cx="4897438" cy="5042461"/>
          </a:xfrm>
        </p:spPr>
        <p:txBody>
          <a:bodyPr/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14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Office</a:t>
            </a:r>
            <a:r>
              <a:rPr lang="en-US" dirty="0"/>
              <a:t>  ▌ 30 January 2014</a:t>
            </a:r>
          </a:p>
          <a:p>
            <a:pPr algn="ctr"/>
            <a:r>
              <a:rPr lang="en-US" dirty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79656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7575" y="4702176"/>
            <a:ext cx="4897438" cy="5101554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15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Office</a:t>
            </a:r>
            <a:r>
              <a:rPr lang="en-US" dirty="0"/>
              <a:t>  ▌ 30 January 2014</a:t>
            </a:r>
          </a:p>
          <a:p>
            <a:pPr algn="ctr"/>
            <a:r>
              <a:rPr lang="en-US" dirty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261266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7575" y="4702176"/>
            <a:ext cx="4897438" cy="5029546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16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Office</a:t>
            </a:r>
            <a:r>
              <a:rPr lang="en-US" dirty="0"/>
              <a:t>  ▌ 30 January 2014</a:t>
            </a:r>
          </a:p>
          <a:p>
            <a:pPr algn="ctr"/>
            <a:r>
              <a:rPr lang="en-US" dirty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334071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17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>
                <a:solidFill>
                  <a:srgbClr val="072B61"/>
                </a:solidFill>
              </a:rPr>
              <a:t>Victorian Auditor-General’s Office</a:t>
            </a:r>
            <a:r>
              <a:rPr lang="en-US" dirty="0"/>
              <a:t>  ▌ 30 January 2014</a:t>
            </a:r>
          </a:p>
          <a:p>
            <a:pPr algn="ctr"/>
            <a:r>
              <a:rPr lang="en-US" dirty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660838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7575" y="4702176"/>
            <a:ext cx="4897438" cy="4898053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2BDA4-F761-4B97-A789-F979E8555500}" type="slidenum">
              <a:rPr lang="en-AU" smtClean="0"/>
              <a:pPr/>
              <a:t>18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  <a:spcAft>
                <a:spcPts val="400"/>
              </a:spcAft>
            </a:pPr>
            <a:r>
              <a:rPr lang="en-AU" dirty="0" smtClean="0">
                <a:solidFill>
                  <a:srgbClr val="072B61"/>
                </a:solidFill>
              </a:rPr>
              <a:t>Victorian Auditor-General’s Office</a:t>
            </a:r>
            <a:r>
              <a:rPr lang="en-US" dirty="0" smtClean="0"/>
              <a:t>  ▌ 30 January 2014</a:t>
            </a:r>
          </a:p>
          <a:p>
            <a:pPr algn="ctr"/>
            <a:r>
              <a:rPr lang="en-US" dirty="0" smtClean="0"/>
              <a:t>Sustainability Victoria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77676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71600" y="1700808"/>
            <a:ext cx="7200900" cy="2708920"/>
          </a:xfrm>
          <a:noFill/>
        </p:spPr>
        <p:txBody>
          <a:bodyPr/>
          <a:lstStyle>
            <a:lvl1pPr algn="ctr">
              <a:defRPr sz="40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1600" y="4725144"/>
            <a:ext cx="7200900" cy="1296144"/>
          </a:xfrm>
        </p:spPr>
        <p:txBody>
          <a:bodyPr>
            <a:normAutofit/>
          </a:bodyPr>
          <a:lstStyle>
            <a:lvl1pPr algn="ctr">
              <a:buFontTx/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Author/presenter</a:t>
            </a:r>
          </a:p>
          <a:p>
            <a:pPr lvl="0"/>
            <a:r>
              <a:rPr lang="en-US" dirty="0" smtClean="0"/>
              <a:t>Position title</a:t>
            </a:r>
          </a:p>
        </p:txBody>
      </p:sp>
      <p:sp>
        <p:nvSpPr>
          <p:cNvPr id="11" name="Date Placeholder 11"/>
          <p:cNvSpPr>
            <a:spLocks noGrp="1"/>
          </p:cNvSpPr>
          <p:nvPr>
            <p:ph type="dt" sz="half" idx="2"/>
          </p:nvPr>
        </p:nvSpPr>
        <p:spPr>
          <a:xfrm>
            <a:off x="251521" y="114251"/>
            <a:ext cx="5981129" cy="365125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28 February 2014 ▌ Local Government Finance Professionals Conference</a:t>
            </a:r>
            <a:endParaRPr lang="en-AU" dirty="0"/>
          </a:p>
        </p:txBody>
      </p:sp>
      <p:sp>
        <p:nvSpPr>
          <p:cNvPr id="12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816328"/>
            <a:ext cx="8424936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xmlns="" val="10267129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50826" y="1548000"/>
            <a:ext cx="8642351" cy="5040014"/>
          </a:xfrm>
        </p:spPr>
        <p:txBody>
          <a:bodyPr wrap="square">
            <a:noAutofit/>
          </a:bodyPr>
          <a:lstStyle>
            <a:lvl1pPr marL="0" indent="0">
              <a:buClr>
                <a:schemeClr val="tx1">
                  <a:lumMod val="90000"/>
                  <a:lumOff val="10000"/>
                </a:schemeClr>
              </a:buClr>
              <a:buFont typeface="Arial" pitchFamily="34" charset="0"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2"/>
          </p:nvPr>
        </p:nvSpPr>
        <p:spPr>
          <a:xfrm>
            <a:off x="251521" y="114251"/>
            <a:ext cx="5981129" cy="365125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938577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50827" y="1548000"/>
            <a:ext cx="4140000" cy="5040014"/>
          </a:xfrm>
        </p:spPr>
        <p:txBody>
          <a:bodyPr wrap="square">
            <a:noAutofit/>
          </a:bodyPr>
          <a:lstStyle>
            <a:lvl1pPr marL="0" indent="0">
              <a:buClr>
                <a:schemeClr val="tx1">
                  <a:lumMod val="90000"/>
                  <a:lumOff val="10000"/>
                </a:schemeClr>
              </a:buClr>
              <a:buFont typeface="Arial" pitchFamily="34" charset="0"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2"/>
          </p:nvPr>
        </p:nvSpPr>
        <p:spPr>
          <a:xfrm>
            <a:off x="251521" y="114251"/>
            <a:ext cx="5981129" cy="365125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Day Month 2011  ▌ Event / presentation / report name </a:t>
            </a:r>
            <a:endParaRPr lang="en-AU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13"/>
          </p:nvPr>
        </p:nvSpPr>
        <p:spPr>
          <a:xfrm>
            <a:off x="4572002" y="1548000"/>
            <a:ext cx="4140000" cy="5040014"/>
          </a:xfrm>
        </p:spPr>
        <p:txBody>
          <a:bodyPr wrap="square">
            <a:noAutofit/>
          </a:bodyPr>
          <a:lstStyle>
            <a:lvl1pPr marL="0" indent="0">
              <a:buClr>
                <a:schemeClr val="tx1">
                  <a:lumMod val="90000"/>
                  <a:lumOff val="10000"/>
                </a:schemeClr>
              </a:buClr>
              <a:buFont typeface="Arial" pitchFamily="34" charset="0"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5380659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2"/>
          </p:nvPr>
        </p:nvSpPr>
        <p:spPr>
          <a:xfrm>
            <a:off x="251521" y="114251"/>
            <a:ext cx="5981129" cy="365125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Day Month 2011  ▌ Event / presentation / report name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4170768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11"/>
          <p:cNvSpPr>
            <a:spLocks noGrp="1"/>
          </p:cNvSpPr>
          <p:nvPr>
            <p:ph type="dt" sz="half" idx="2"/>
          </p:nvPr>
        </p:nvSpPr>
        <p:spPr>
          <a:xfrm>
            <a:off x="251521" y="114251"/>
            <a:ext cx="5981129" cy="365125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Day Month 2011  ▌ Event / presentation / report name </a:t>
            </a:r>
            <a:endParaRPr lang="en-AU" dirty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xmlns="" val="899465185"/>
              </p:ext>
            </p:extLst>
          </p:nvPr>
        </p:nvGraphicFramePr>
        <p:xfrm>
          <a:off x="2195736" y="5373216"/>
          <a:ext cx="665827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57" t="18010" b="29188"/>
          <a:stretch/>
        </p:blipFill>
        <p:spPr>
          <a:xfrm>
            <a:off x="6372201" y="3236023"/>
            <a:ext cx="1912935" cy="1626482"/>
          </a:xfrm>
          <a:prstGeom prst="rect">
            <a:avLst/>
          </a:prstGeom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3242493"/>
            <a:ext cx="1512168" cy="1613542"/>
          </a:xfrm>
          <a:prstGeom prst="rect">
            <a:avLst/>
          </a:prstGeom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6" descr="vago logo full2.pdf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060"/>
          <a:stretch/>
        </p:blipFill>
        <p:spPr bwMode="auto">
          <a:xfrm>
            <a:off x="899593" y="4049264"/>
            <a:ext cx="1516977" cy="517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683569" y="1572865"/>
            <a:ext cx="2472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latin typeface="+mn-lt"/>
              </a:rPr>
              <a:t>To access graphics, click on </a:t>
            </a:r>
            <a:r>
              <a:rPr lang="en-AU" sz="1000" b="1" dirty="0" smtClean="0">
                <a:latin typeface="+mn-lt"/>
              </a:rPr>
              <a:t>View ribbon</a:t>
            </a:r>
            <a:r>
              <a:rPr lang="en-AU" sz="1000" b="1" baseline="0" dirty="0" smtClean="0">
                <a:latin typeface="+mn-lt"/>
              </a:rPr>
              <a:t> </a:t>
            </a:r>
            <a:r>
              <a:rPr lang="en-AU" sz="1000" baseline="0" dirty="0" smtClean="0">
                <a:latin typeface="+mn-lt"/>
                <a:sym typeface="Wingdings" pitchFamily="2" charset="2"/>
              </a:rPr>
              <a:t> </a:t>
            </a:r>
            <a:r>
              <a:rPr lang="en-AU" sz="1000" b="1" baseline="0" dirty="0" smtClean="0">
                <a:latin typeface="+mn-lt"/>
                <a:sym typeface="Wingdings" pitchFamily="2" charset="2"/>
              </a:rPr>
              <a:t>Slide Master</a:t>
            </a:r>
            <a:r>
              <a:rPr lang="en-AU" sz="1000" baseline="0" dirty="0" smtClean="0">
                <a:latin typeface="+mn-lt"/>
                <a:sym typeface="Wingdings" pitchFamily="2" charset="2"/>
              </a:rPr>
              <a:t>, then select and copy the graphic you need. Speak to Reports and Communications to have other graphics included in future versions. </a:t>
            </a:r>
          </a:p>
          <a:p>
            <a:r>
              <a:rPr lang="en-AU" sz="1000" baseline="0" dirty="0" smtClean="0">
                <a:latin typeface="+mn-lt"/>
                <a:sym typeface="Wingdings" pitchFamily="2" charset="2"/>
              </a:rPr>
              <a:t>To go back to the Normal view of your document, click on </a:t>
            </a:r>
            <a:r>
              <a:rPr lang="en-AU" sz="1000" b="1" baseline="0" dirty="0" smtClean="0">
                <a:latin typeface="+mn-lt"/>
                <a:sym typeface="Wingdings" pitchFamily="2" charset="2"/>
              </a:rPr>
              <a:t>Slide Master ribbon </a:t>
            </a:r>
            <a:r>
              <a:rPr lang="en-AU" sz="1000" baseline="0" dirty="0" smtClean="0">
                <a:latin typeface="+mn-lt"/>
                <a:sym typeface="Wingdings" pitchFamily="2" charset="2"/>
              </a:rPr>
              <a:t> </a:t>
            </a:r>
            <a:r>
              <a:rPr lang="en-AU" sz="1000" b="1" baseline="0" dirty="0" smtClean="0">
                <a:latin typeface="+mn-lt"/>
                <a:sym typeface="Wingdings" pitchFamily="2" charset="2"/>
              </a:rPr>
              <a:t>Close Master View</a:t>
            </a:r>
            <a:r>
              <a:rPr lang="en-AU" sz="1000" baseline="0" dirty="0" smtClean="0">
                <a:latin typeface="+mn-lt"/>
                <a:sym typeface="Wingdings" pitchFamily="2" charset="2"/>
              </a:rPr>
              <a:t>, and paste the graphic on the page you want.</a:t>
            </a:r>
          </a:p>
          <a:p>
            <a:endParaRPr lang="en-AU" sz="1000" baseline="0" dirty="0" smtClean="0">
              <a:latin typeface="+mn-lt"/>
              <a:sym typeface="Wingdings" pitchFamily="2" charset="2"/>
            </a:endParaRPr>
          </a:p>
          <a:p>
            <a:r>
              <a:rPr lang="en-AU" sz="1000" baseline="0" dirty="0" smtClean="0">
                <a:latin typeface="+mn-lt"/>
                <a:sym typeface="Wingdings" pitchFamily="2" charset="2"/>
              </a:rPr>
              <a:t>Delete this page from your presentation.  </a:t>
            </a:r>
            <a:endParaRPr lang="en-AU" sz="1000" dirty="0">
              <a:latin typeface="+mn-lt"/>
            </a:endParaRPr>
          </a:p>
        </p:txBody>
      </p:sp>
      <p:pic>
        <p:nvPicPr>
          <p:cNvPr id="21" name="Picture 2055" descr="blank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8475" y="3315432"/>
            <a:ext cx="1080120" cy="1540602"/>
          </a:xfrm>
          <a:prstGeom prst="rect">
            <a:avLst/>
          </a:prstGeom>
          <a:noFill/>
          <a:ln>
            <a:noFill/>
          </a:ln>
          <a:effectLst>
            <a:outerShdw blurRad="2286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" name="Group 40"/>
          <p:cNvGrpSpPr/>
          <p:nvPr userDrawn="1"/>
        </p:nvGrpSpPr>
        <p:grpSpPr>
          <a:xfrm>
            <a:off x="5796136" y="5393709"/>
            <a:ext cx="657290" cy="648072"/>
            <a:chOff x="8538" y="0"/>
            <a:chExt cx="657290" cy="648072"/>
          </a:xfrm>
          <a:effectLst/>
        </p:grpSpPr>
        <p:sp>
          <p:nvSpPr>
            <p:cNvPr id="42" name="Oval 41"/>
            <p:cNvSpPr/>
            <p:nvPr/>
          </p:nvSpPr>
          <p:spPr>
            <a:xfrm>
              <a:off x="8539" y="0"/>
              <a:ext cx="657287" cy="648072"/>
            </a:xfrm>
            <a:prstGeom prst="ellipse">
              <a:avLst/>
            </a:prstGeom>
            <a:gradFill flip="none" rotWithShape="0">
              <a:gsLst>
                <a:gs pos="0">
                  <a:srgbClr val="072B61">
                    <a:shade val="30000"/>
                    <a:satMod val="115000"/>
                  </a:srgbClr>
                </a:gs>
                <a:gs pos="50000">
                  <a:srgbClr val="072B61">
                    <a:shade val="67500"/>
                    <a:satMod val="115000"/>
                  </a:srgbClr>
                </a:gs>
                <a:gs pos="100000">
                  <a:srgbClr val="072B6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3" name="Oval 4"/>
            <p:cNvSpPr/>
            <p:nvPr/>
          </p:nvSpPr>
          <p:spPr>
            <a:xfrm>
              <a:off x="8538" y="0"/>
              <a:ext cx="657290" cy="6480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pages</a:t>
              </a:r>
            </a:p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150–152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4814810" y="5393709"/>
            <a:ext cx="657290" cy="648072"/>
            <a:chOff x="8538" y="0"/>
            <a:chExt cx="657290" cy="648072"/>
          </a:xfrm>
          <a:effectLst/>
        </p:grpSpPr>
        <p:sp>
          <p:nvSpPr>
            <p:cNvPr id="45" name="Oval 44"/>
            <p:cNvSpPr/>
            <p:nvPr/>
          </p:nvSpPr>
          <p:spPr>
            <a:xfrm>
              <a:off x="8539" y="0"/>
              <a:ext cx="657287" cy="648072"/>
            </a:xfrm>
            <a:prstGeom prst="ellipse">
              <a:avLst/>
            </a:prstGeom>
            <a:gradFill flip="none" rotWithShape="0">
              <a:gsLst>
                <a:gs pos="0">
                  <a:srgbClr val="072B61">
                    <a:shade val="30000"/>
                    <a:satMod val="115000"/>
                  </a:srgbClr>
                </a:gs>
                <a:gs pos="50000">
                  <a:srgbClr val="072B61">
                    <a:shade val="67500"/>
                    <a:satMod val="115000"/>
                  </a:srgbClr>
                </a:gs>
                <a:gs pos="100000">
                  <a:srgbClr val="072B6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6" name="Oval 4"/>
            <p:cNvSpPr/>
            <p:nvPr/>
          </p:nvSpPr>
          <p:spPr>
            <a:xfrm>
              <a:off x="8538" y="0"/>
              <a:ext cx="657290" cy="6480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pages</a:t>
              </a:r>
            </a:p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50–52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 userDrawn="1"/>
        </p:nvGrpSpPr>
        <p:grpSpPr>
          <a:xfrm>
            <a:off x="3818752" y="5393709"/>
            <a:ext cx="657290" cy="648072"/>
            <a:chOff x="8538" y="0"/>
            <a:chExt cx="657290" cy="648072"/>
          </a:xfrm>
          <a:effectLst/>
        </p:grpSpPr>
        <p:sp>
          <p:nvSpPr>
            <p:cNvPr id="48" name="Oval 47"/>
            <p:cNvSpPr/>
            <p:nvPr/>
          </p:nvSpPr>
          <p:spPr>
            <a:xfrm>
              <a:off x="8539" y="0"/>
              <a:ext cx="657287" cy="648072"/>
            </a:xfrm>
            <a:prstGeom prst="ellipse">
              <a:avLst/>
            </a:prstGeom>
            <a:gradFill flip="none" rotWithShape="0">
              <a:gsLst>
                <a:gs pos="0">
                  <a:srgbClr val="072B61">
                    <a:shade val="30000"/>
                    <a:satMod val="115000"/>
                  </a:srgbClr>
                </a:gs>
                <a:gs pos="50000">
                  <a:srgbClr val="072B61">
                    <a:shade val="67500"/>
                    <a:satMod val="115000"/>
                  </a:srgbClr>
                </a:gs>
                <a:gs pos="100000">
                  <a:srgbClr val="072B6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9" name="Oval 4"/>
            <p:cNvSpPr/>
            <p:nvPr/>
          </p:nvSpPr>
          <p:spPr>
            <a:xfrm>
              <a:off x="8538" y="0"/>
              <a:ext cx="657290" cy="6480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page</a:t>
              </a:r>
            </a:p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52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Group 49"/>
          <p:cNvGrpSpPr/>
          <p:nvPr userDrawn="1"/>
        </p:nvGrpSpPr>
        <p:grpSpPr>
          <a:xfrm>
            <a:off x="2827444" y="5393709"/>
            <a:ext cx="657290" cy="648072"/>
            <a:chOff x="8538" y="0"/>
            <a:chExt cx="657290" cy="648072"/>
          </a:xfrm>
          <a:effectLst/>
        </p:grpSpPr>
        <p:sp>
          <p:nvSpPr>
            <p:cNvPr id="51" name="Oval 50"/>
            <p:cNvSpPr/>
            <p:nvPr/>
          </p:nvSpPr>
          <p:spPr>
            <a:xfrm>
              <a:off x="8539" y="0"/>
              <a:ext cx="657287" cy="648072"/>
            </a:xfrm>
            <a:prstGeom prst="ellipse">
              <a:avLst/>
            </a:prstGeom>
            <a:gradFill flip="none" rotWithShape="0">
              <a:gsLst>
                <a:gs pos="0">
                  <a:srgbClr val="072B61">
                    <a:shade val="30000"/>
                    <a:satMod val="115000"/>
                  </a:srgbClr>
                </a:gs>
                <a:gs pos="50000">
                  <a:srgbClr val="072B61">
                    <a:shade val="67500"/>
                    <a:satMod val="115000"/>
                  </a:srgbClr>
                </a:gs>
                <a:gs pos="100000">
                  <a:srgbClr val="072B61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2" name="Oval 4"/>
            <p:cNvSpPr/>
            <p:nvPr/>
          </p:nvSpPr>
          <p:spPr>
            <a:xfrm>
              <a:off x="8538" y="0"/>
              <a:ext cx="657290" cy="6480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page</a:t>
              </a:r>
            </a:p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ts val="300"/>
                </a:spcAft>
              </a:pPr>
              <a:r>
                <a:rPr lang="en-AU" sz="1100" kern="1200" dirty="0" smtClean="0">
                  <a:solidFill>
                    <a:schemeClr val="bg1"/>
                  </a:solidFill>
                </a:rPr>
                <a:t>vii</a:t>
              </a:r>
              <a:endParaRPr lang="en-AU" sz="11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126454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Vago-Bg-Head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19" y="-37777"/>
            <a:ext cx="91440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1" y="1912938"/>
            <a:ext cx="190500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dirty="0"/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816328"/>
            <a:ext cx="8424936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AU" dirty="0" smtClean="0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00" y="1548000"/>
            <a:ext cx="866476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 smtClean="0"/>
          </a:p>
        </p:txBody>
      </p:sp>
      <p:sp>
        <p:nvSpPr>
          <p:cNvPr id="11" name="Rectangle 10"/>
          <p:cNvSpPr/>
          <p:nvPr/>
        </p:nvSpPr>
        <p:spPr bwMode="auto">
          <a:xfrm>
            <a:off x="-7617" y="823916"/>
            <a:ext cx="176953" cy="414337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  <a:ln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5" y="535732"/>
            <a:ext cx="14756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50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 bwMode="auto">
          <a:xfrm>
            <a:off x="8676457" y="823916"/>
            <a:ext cx="482785" cy="414337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  <a:ln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5" name="Picture 6" descr="vago logo full2.pdf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060"/>
          <a:stretch/>
        </p:blipFill>
        <p:spPr bwMode="auto">
          <a:xfrm>
            <a:off x="6439404" y="225284"/>
            <a:ext cx="1516977" cy="517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8633595" y="838996"/>
            <a:ext cx="57606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/>
                </a:solidFill>
                <a:latin typeface="+mn-lt"/>
              </a:defRPr>
            </a:lvl1pPr>
          </a:lstStyle>
          <a:p>
            <a:fld id="{E6EB2535-A94D-4308-918F-653BCE8F903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6" name="Date Placeholder 11"/>
          <p:cNvSpPr>
            <a:spLocks noGrp="1"/>
          </p:cNvSpPr>
          <p:nvPr>
            <p:ph type="dt" sz="half" idx="2"/>
          </p:nvPr>
        </p:nvSpPr>
        <p:spPr>
          <a:xfrm>
            <a:off x="251521" y="114251"/>
            <a:ext cx="5981129" cy="365125"/>
          </a:xfrm>
          <a:prstGeom prst="rect">
            <a:avLst/>
          </a:prstGeom>
          <a:noFill/>
          <a:ln>
            <a:noFill/>
          </a:ln>
          <a:effectLst>
            <a:outerShdw sx="1000" sy="1000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50" b="0" i="0" u="none" cap="none" spc="0">
                <a:ln w="18415" cmpd="sng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28 February 2014 ▌ Local Government Finance Professionals Conference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68" r:id="rId3"/>
    <p:sldLayoutId id="2147483669" r:id="rId4"/>
    <p:sldLayoutId id="2147483666" r:id="rId5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spc="0" baseline="0">
          <a:solidFill>
            <a:schemeClr val="tx1">
              <a:lumMod val="90000"/>
              <a:lumOff val="10000"/>
            </a:schemeClr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072B61"/>
          </a:solidFill>
          <a:latin typeface="HelveticaNeueLT Std Thin" pitchFamily="34" charset="0"/>
        </a:defRPr>
      </a:lvl9pPr>
    </p:titleStyle>
    <p:bodyStyle>
      <a:lvl1pPr algn="l" rtl="0" eaLnBrk="1" fontAlgn="base" hangingPunct="1">
        <a:spcBef>
          <a:spcPts val="0"/>
        </a:spcBef>
        <a:spcAft>
          <a:spcPts val="600"/>
        </a:spcAft>
        <a:buClr>
          <a:srgbClr val="CC0000"/>
        </a:buClr>
        <a:defRPr sz="28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446088" indent="-282575" algn="l" rtl="0" eaLnBrk="1" fontAlgn="base" hangingPunct="1">
        <a:spcBef>
          <a:spcPts val="0"/>
        </a:spcBef>
        <a:spcAft>
          <a:spcPts val="600"/>
        </a:spcAft>
        <a:buClr>
          <a:srgbClr val="072B61"/>
        </a:buClr>
        <a:buChar char="•"/>
        <a:defRPr sz="2400">
          <a:solidFill>
            <a:schemeClr val="tx1">
              <a:lumMod val="90000"/>
              <a:lumOff val="10000"/>
            </a:schemeClr>
          </a:solidFill>
          <a:latin typeface="+mn-lt"/>
        </a:defRPr>
      </a:lvl2pPr>
      <a:lvl3pPr marL="715963" indent="-266700" algn="l" rtl="0" eaLnBrk="1" fontAlgn="base" hangingPunct="1">
        <a:spcBef>
          <a:spcPts val="0"/>
        </a:spcBef>
        <a:spcAft>
          <a:spcPts val="600"/>
        </a:spcAft>
        <a:buClr>
          <a:srgbClr val="072B61"/>
        </a:buClr>
        <a:buChar char="•"/>
        <a:defRPr sz="2200">
          <a:solidFill>
            <a:srgbClr val="072B61"/>
          </a:solidFill>
          <a:latin typeface="+mn-lt"/>
        </a:defRPr>
      </a:lvl3pPr>
      <a:lvl4pPr marL="1058863" indent="-342900" algn="l" rtl="0" eaLnBrk="1" fontAlgn="base" hangingPunct="1">
        <a:spcBef>
          <a:spcPts val="0"/>
        </a:spcBef>
        <a:spcAft>
          <a:spcPts val="600"/>
        </a:spcAft>
        <a:buFont typeface="Arial" pitchFamily="34" charset="0"/>
        <a:buChar char="•"/>
        <a:defRPr sz="2000">
          <a:solidFill>
            <a:schemeClr val="tx1">
              <a:lumMod val="90000"/>
              <a:lumOff val="10000"/>
            </a:schemeClr>
          </a:solidFill>
          <a:latin typeface="+mn-lt"/>
        </a:defRPr>
      </a:lvl4pPr>
      <a:lvl5pPr marL="1363662" indent="-285750" algn="l" rtl="0" eaLnBrk="1" fontAlgn="base" hangingPunct="1">
        <a:spcBef>
          <a:spcPts val="0"/>
        </a:spcBef>
        <a:spcAft>
          <a:spcPts val="600"/>
        </a:spcAft>
        <a:buFont typeface="Arial" pitchFamily="34" charset="0"/>
        <a:buChar char="•"/>
        <a:defRPr sz="1800">
          <a:solidFill>
            <a:schemeClr val="tx1">
              <a:lumMod val="90000"/>
              <a:lumOff val="10000"/>
            </a:schemeClr>
          </a:solidFill>
          <a:latin typeface="+mn-lt"/>
        </a:defRPr>
      </a:lvl5pPr>
      <a:lvl6pPr marL="25336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908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480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9052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dit.vic.gov.a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Current audit issues in the local government sector</a:t>
            </a:r>
            <a:endParaRPr lang="en-US" dirty="0"/>
          </a:p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John Doyle</a:t>
            </a:r>
          </a:p>
          <a:p>
            <a:r>
              <a:rPr lang="en-AU" dirty="0" smtClean="0"/>
              <a:t>Auditor-General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7532797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issue in local government finance - </a:t>
            </a:r>
            <a:r>
              <a:rPr lang="en-AU" dirty="0"/>
              <a:t>AASB 13 Fair Value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Measurement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10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250826" y="1700808"/>
            <a:ext cx="8642351" cy="4887206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072B61"/>
              </a:buClr>
            </a:pPr>
            <a:r>
              <a:rPr lang="en-AU" sz="2400" dirty="0"/>
              <a:t>Key concepts</a:t>
            </a:r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Fair value = exit price </a:t>
            </a:r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Highest and best use concept</a:t>
            </a:r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Valuation techniques - Market / Cost (depreciated replacement cost) / Income (discounted cash flows)</a:t>
            </a:r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Maximising use of observable inputs </a:t>
            </a:r>
          </a:p>
          <a:p>
            <a:pPr marL="788988" lvl="1" indent="-342900">
              <a:buFont typeface="Arial" pitchFamily="34" charset="0"/>
              <a:buChar char="•"/>
            </a:pPr>
            <a:r>
              <a:rPr lang="en-AU" dirty="0"/>
              <a:t>But not at the expense of a faithful representation of fair value</a:t>
            </a:r>
          </a:p>
          <a:p>
            <a:pPr marL="342900" indent="-342900">
              <a:lnSpc>
                <a:spcPct val="110000"/>
              </a:lnSpc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Fair value hierarchy </a:t>
            </a:r>
          </a:p>
          <a:p>
            <a:pPr marL="788988" lvl="1" indent="-342900">
              <a:lnSpc>
                <a:spcPct val="110000"/>
              </a:lnSpc>
              <a:buFont typeface="Arial" pitchFamily="34" charset="0"/>
              <a:buChar char="•"/>
            </a:pPr>
            <a:r>
              <a:rPr lang="en-AU" dirty="0"/>
              <a:t>Level 1, 2 or 3 (already used for financial instruments)</a:t>
            </a:r>
            <a:endParaRPr lang="en-AU" dirty="0">
              <a:solidFill>
                <a:srgbClr val="000066"/>
              </a:solidFill>
            </a:endParaRPr>
          </a:p>
          <a:p>
            <a:pPr marL="788988" lvl="1" indent="-342900">
              <a:buFont typeface="Arial" pitchFamily="34" charset="0"/>
              <a:buChar char="•"/>
            </a:pPr>
            <a:r>
              <a:rPr lang="en-AU" dirty="0"/>
              <a:t>More disclosures the lower down the </a:t>
            </a:r>
            <a:r>
              <a:rPr lang="en-AU" dirty="0" smtClean="0"/>
              <a:t>hierarchy</a:t>
            </a:r>
            <a:endParaRPr lang="en-AU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4092477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AASB 13 Fair Value Measurement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11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Clr>
                <a:srgbClr val="072B61"/>
              </a:buClr>
            </a:pPr>
            <a:r>
              <a:rPr lang="en-AU" sz="2400" dirty="0"/>
              <a:t>VAGO’s </a:t>
            </a:r>
            <a:r>
              <a:rPr lang="en-AU" sz="2400" dirty="0" smtClean="0"/>
              <a:t>Expectations </a:t>
            </a:r>
            <a:endParaRPr lang="en-AU" sz="2400" dirty="0"/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AASB 13 requires information not previously reported or audited to be disclosed. </a:t>
            </a:r>
          </a:p>
          <a:p>
            <a:pPr marL="788988" lvl="1" indent="-342900">
              <a:buFont typeface="Arial" pitchFamily="34" charset="0"/>
              <a:buChar char="•"/>
            </a:pPr>
            <a:r>
              <a:rPr lang="en-AU" dirty="0"/>
              <a:t>Audit clients need to analyse and collect this new information</a:t>
            </a:r>
          </a:p>
          <a:p>
            <a:pPr marL="788988" lvl="1" indent="-342900">
              <a:buFont typeface="Arial" pitchFamily="34" charset="0"/>
              <a:buChar char="•"/>
            </a:pPr>
            <a:r>
              <a:rPr lang="en-AU" dirty="0"/>
              <a:t>Audit clients will likely need to access their </a:t>
            </a:r>
            <a:r>
              <a:rPr lang="en-AU" dirty="0" err="1"/>
              <a:t>valuer</a:t>
            </a:r>
            <a:endParaRPr lang="en-AU" dirty="0"/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No change in accounting requirements – depreciation / useful life / residual value / impairment</a:t>
            </a:r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Depreciated Replacement Cost continues to be an acceptable method to determine fair value</a:t>
            </a:r>
          </a:p>
          <a:p>
            <a:pPr marL="342900" indent="-342900"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Legal restrictions on assets needs to be considered.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6956989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AASB 13 Fair Value Measurement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12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spcBef>
                <a:spcPct val="50000"/>
              </a:spcBef>
              <a:buClr>
                <a:srgbClr val="072B61"/>
              </a:buClr>
            </a:pPr>
            <a:r>
              <a:rPr lang="en-AU" sz="2400" dirty="0" smtClean="0"/>
              <a:t>Auditing the valuation</a:t>
            </a:r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 smtClean="0"/>
              <a:t>A </a:t>
            </a:r>
            <a:r>
              <a:rPr lang="en-AU" sz="2400" dirty="0" err="1" smtClean="0"/>
              <a:t>valuer</a:t>
            </a:r>
            <a:r>
              <a:rPr lang="en-AU" sz="2400" dirty="0" smtClean="0"/>
              <a:t> is management’s expert</a:t>
            </a:r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 smtClean="0"/>
              <a:t>Using </a:t>
            </a:r>
            <a:r>
              <a:rPr lang="en-AU" sz="2400" dirty="0"/>
              <a:t>an expert does not diminish management’s responsibility for the information provided and the fair value reported. </a:t>
            </a:r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Auditors will review management’s assumptions – these may be assumptions articulated by the </a:t>
            </a:r>
            <a:r>
              <a:rPr lang="en-AU" sz="2400" dirty="0" err="1"/>
              <a:t>valuer</a:t>
            </a:r>
            <a:endParaRPr lang="en-AU" sz="2400" dirty="0"/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Management may need access to </a:t>
            </a:r>
            <a:r>
              <a:rPr lang="en-AU" sz="2400" dirty="0" err="1"/>
              <a:t>valuers</a:t>
            </a:r>
            <a:r>
              <a:rPr lang="en-AU" sz="2400" dirty="0"/>
              <a:t> during the audit process.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2243292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AASB 13 Fair Value Measurement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13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spcBef>
                <a:spcPts val="1200"/>
              </a:spcBef>
              <a:buClr>
                <a:srgbClr val="072B61"/>
              </a:buClr>
            </a:pPr>
            <a:r>
              <a:rPr lang="en-AU" sz="2400" dirty="0"/>
              <a:t>Instructions to </a:t>
            </a:r>
            <a:r>
              <a:rPr lang="en-AU" sz="2400" dirty="0" err="1"/>
              <a:t>Valuers</a:t>
            </a:r>
            <a:endParaRPr lang="en-AU" sz="2400" dirty="0"/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Consider early what information you are going to need about the valuation</a:t>
            </a:r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Give clear instructions to your </a:t>
            </a:r>
            <a:r>
              <a:rPr lang="en-AU" sz="2400" dirty="0" err="1"/>
              <a:t>valuer</a:t>
            </a:r>
            <a:endParaRPr lang="en-AU" sz="2400" dirty="0"/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Discuss key concepts – restrictions on the asset, highest and best use, market observable inputs, unobservable inputs</a:t>
            </a:r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Discuss the instructions with your auditor</a:t>
            </a:r>
          </a:p>
          <a:p>
            <a:pPr marL="342900" indent="-342900">
              <a:spcBef>
                <a:spcPts val="1200"/>
              </a:spcBef>
              <a:buClr>
                <a:srgbClr val="072B61"/>
              </a:buClr>
              <a:buFont typeface="Arial" pitchFamily="34" charset="0"/>
              <a:buChar char="•"/>
            </a:pPr>
            <a:r>
              <a:rPr lang="en-AU" sz="2400" dirty="0"/>
              <a:t>The </a:t>
            </a:r>
            <a:r>
              <a:rPr lang="en-AU" sz="2400" dirty="0" err="1"/>
              <a:t>valuer</a:t>
            </a:r>
            <a:r>
              <a:rPr lang="en-AU" sz="2400" dirty="0"/>
              <a:t> is available for any questions you may need to follow up</a:t>
            </a:r>
          </a:p>
          <a:p>
            <a:endParaRPr lang="en-AU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8669948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Recurring weaknesses across the public sector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14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b="1" dirty="0" smtClean="0"/>
              <a:t>Quality information for decision-making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dirty="0" smtClean="0"/>
              <a:t>Governance and effective oversight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b="1" dirty="0" smtClean="0"/>
              <a:t>Planning and delivery of services and infrastructure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b="1" dirty="0" smtClean="0"/>
              <a:t>Measuring and communicating performance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dirty="0" smtClean="0"/>
              <a:t>Managing information accountably and securely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dirty="0" smtClean="0"/>
              <a:t>Procurement and contract management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dirty="0" smtClean="0"/>
              <a:t>Services for citizens with complex needs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z="2400" dirty="0" smtClean="0"/>
              <a:t>Whole of sector risks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480455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1. </a:t>
            </a:r>
            <a:r>
              <a:rPr lang="en-AU" dirty="0"/>
              <a:t>Quality information for decision-making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15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lvl="1" indent="0">
              <a:spcBef>
                <a:spcPts val="12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2200" b="1" dirty="0">
                <a:solidFill>
                  <a:srgbClr val="002060"/>
                </a:solidFill>
              </a:rPr>
              <a:t>Sufficient information </a:t>
            </a:r>
            <a:r>
              <a:rPr lang="en-AU" sz="2200" b="1" dirty="0">
                <a:solidFill>
                  <a:srgbClr val="002060"/>
                </a:solidFill>
                <a:cs typeface="ＭＳ Ｐゴシック" charset="0"/>
              </a:rPr>
              <a:t>to</a:t>
            </a:r>
            <a:r>
              <a:rPr lang="en-AU" sz="2200" b="1" dirty="0">
                <a:solidFill>
                  <a:srgbClr val="002060"/>
                </a:solidFill>
              </a:rPr>
              <a:t> support decision-making</a:t>
            </a:r>
          </a:p>
          <a:p>
            <a:pPr lvl="1">
              <a:lnSpc>
                <a:spcPct val="130000"/>
              </a:lnSpc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Gaps in information underpinning business cases – either not collected, or not provided by agencies to decision-makers</a:t>
            </a:r>
            <a:endParaRPr lang="en-AU" sz="2200" b="1" dirty="0">
              <a:solidFill>
                <a:srgbClr val="072B61"/>
              </a:solidFill>
            </a:endParaRPr>
          </a:p>
          <a:p>
            <a:pPr marL="0" lvl="1" indent="0" algn="r">
              <a:spcBef>
                <a:spcPts val="6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2000" i="1" dirty="0">
                <a:solidFill>
                  <a:srgbClr val="072B61"/>
                </a:solidFill>
              </a:rPr>
              <a:t>	</a:t>
            </a:r>
            <a:r>
              <a:rPr lang="en-AU" sz="1600" i="1" dirty="0">
                <a:solidFill>
                  <a:srgbClr val="072B61"/>
                </a:solidFill>
              </a:rPr>
              <a:t>Science and Mathematics Participation Rates and Initiatives  (</a:t>
            </a:r>
            <a:r>
              <a:rPr lang="en-AU" sz="1600" dirty="0">
                <a:solidFill>
                  <a:srgbClr val="072B61"/>
                </a:solidFill>
              </a:rPr>
              <a:t>2012</a:t>
            </a:r>
            <a:r>
              <a:rPr lang="en-AU" sz="1600" dirty="0">
                <a:solidFill>
                  <a:srgbClr val="002060"/>
                </a:solidFill>
              </a:rPr>
              <a:t>) </a:t>
            </a:r>
            <a:endParaRPr lang="en-AU" sz="1600" i="1" dirty="0">
              <a:solidFill>
                <a:srgbClr val="002060"/>
              </a:solidFill>
            </a:endParaRPr>
          </a:p>
          <a:p>
            <a:pPr marL="457200" lvl="1" indent="-457200">
              <a:spcBef>
                <a:spcPts val="600"/>
              </a:spcBef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endParaRPr lang="en-AU" sz="2000" i="1" dirty="0">
              <a:solidFill>
                <a:srgbClr val="072B61"/>
              </a:solidFill>
            </a:endParaRPr>
          </a:p>
          <a:p>
            <a:pPr marL="0" lvl="1" indent="0">
              <a:spcBef>
                <a:spcPts val="12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2200" b="1" dirty="0">
                <a:solidFill>
                  <a:srgbClr val="002060"/>
                </a:solidFill>
              </a:rPr>
              <a:t>Information must be accurate and analysed appropriately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Information was sometimes (alarmingly) inaccurate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Agencies did not verify or undertake analysis with sufficient rigour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Qualitative information was often poorly used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Led to under estimates of budget and time</a:t>
            </a:r>
          </a:p>
          <a:p>
            <a:pPr marL="612775" lvl="3" indent="0" algn="r">
              <a:spcBef>
                <a:spcPts val="6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1600" i="1" dirty="0">
                <a:solidFill>
                  <a:srgbClr val="072B61"/>
                </a:solidFill>
              </a:rPr>
              <a:t>	Planning for Water Infrastructure in Victoria </a:t>
            </a:r>
            <a:r>
              <a:rPr lang="en-AU" sz="1600" dirty="0">
                <a:solidFill>
                  <a:srgbClr val="072B61"/>
                </a:solidFill>
              </a:rPr>
              <a:t>(2008</a:t>
            </a:r>
            <a:r>
              <a:rPr lang="en-AU" sz="1600" dirty="0">
                <a:solidFill>
                  <a:srgbClr val="002060"/>
                </a:solidFill>
              </a:rPr>
              <a:t>)</a:t>
            </a:r>
            <a:endParaRPr lang="en-AU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014796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3. Planning and delivery of services and infrastructure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16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U" sz="2200" b="1" dirty="0">
                <a:solidFill>
                  <a:srgbClr val="002060"/>
                </a:solidFill>
              </a:rPr>
              <a:t>Robust analysis of options</a:t>
            </a:r>
          </a:p>
          <a:p>
            <a:pPr lvl="1"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Planning documents were hastily developed/narrowly focused </a:t>
            </a:r>
          </a:p>
          <a:p>
            <a:pPr lvl="1"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Failed to consider user needs/perspective  	</a:t>
            </a:r>
          </a:p>
          <a:p>
            <a:pPr algn="r"/>
            <a:r>
              <a:rPr lang="en-AU" sz="1600" i="1" dirty="0">
                <a:solidFill>
                  <a:srgbClr val="002060"/>
                </a:solidFill>
              </a:rPr>
              <a:t>Irrigation Efficiency Programs </a:t>
            </a:r>
            <a:r>
              <a:rPr lang="en-AU" sz="1600" dirty="0">
                <a:solidFill>
                  <a:srgbClr val="002060"/>
                </a:solidFill>
              </a:rPr>
              <a:t>(2010) </a:t>
            </a:r>
            <a:endParaRPr lang="en-AU" sz="2000" dirty="0">
              <a:solidFill>
                <a:srgbClr val="072B61"/>
              </a:solidFill>
            </a:endParaRPr>
          </a:p>
          <a:p>
            <a:endParaRPr lang="en-AU" sz="2200" b="1" dirty="0" smtClean="0">
              <a:solidFill>
                <a:srgbClr val="002060"/>
              </a:solidFill>
            </a:endParaRPr>
          </a:p>
          <a:p>
            <a:r>
              <a:rPr lang="en-AU" sz="2200" b="1" dirty="0" smtClean="0">
                <a:solidFill>
                  <a:srgbClr val="002060"/>
                </a:solidFill>
              </a:rPr>
              <a:t>Understanding </a:t>
            </a:r>
            <a:r>
              <a:rPr lang="en-AU" sz="2200" b="1" dirty="0">
                <a:solidFill>
                  <a:srgbClr val="002060"/>
                </a:solidFill>
              </a:rPr>
              <a:t>and forecasting future demand</a:t>
            </a:r>
          </a:p>
          <a:p>
            <a:pPr lvl="1"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Some times no attempt made to forecast future demand </a:t>
            </a:r>
          </a:p>
          <a:p>
            <a:pPr lvl="1">
              <a:buFont typeface="Arial"/>
              <a:buChar char="•"/>
            </a:pPr>
            <a:r>
              <a:rPr lang="en-AU" sz="2200" dirty="0">
                <a:solidFill>
                  <a:srgbClr val="002060"/>
                </a:solidFill>
              </a:rPr>
              <a:t>When forecast made – data often seriously flawed</a:t>
            </a:r>
            <a:endParaRPr lang="en-AU" sz="2000" i="1" dirty="0">
              <a:solidFill>
                <a:srgbClr val="072B61"/>
              </a:solidFill>
            </a:endParaRPr>
          </a:p>
          <a:p>
            <a:pPr algn="r"/>
            <a:r>
              <a:rPr lang="en-AU" sz="1600" i="1" dirty="0">
                <a:solidFill>
                  <a:srgbClr val="002060"/>
                </a:solidFill>
              </a:rPr>
              <a:t>Management of Major Road Projects (2010) </a:t>
            </a:r>
            <a:endParaRPr lang="en-AU" sz="2000" dirty="0">
              <a:solidFill>
                <a:srgbClr val="072B61"/>
              </a:solidFill>
            </a:endParaRPr>
          </a:p>
          <a:p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282911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4. Measuring and communicating performance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17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lvl="1" indent="0">
              <a:spcBef>
                <a:spcPts val="12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1400" dirty="0">
                <a:solidFill>
                  <a:srgbClr val="002060"/>
                </a:solidFill>
              </a:rPr>
              <a:t> </a:t>
            </a:r>
            <a:r>
              <a:rPr lang="en-AU" sz="2000" b="1" dirty="0">
                <a:solidFill>
                  <a:srgbClr val="002060"/>
                </a:solidFill>
              </a:rPr>
              <a:t>Lack of critical elements of measurement frameworks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000" dirty="0">
                <a:solidFill>
                  <a:srgbClr val="002060"/>
                </a:solidFill>
              </a:rPr>
              <a:t>Inappropriate targets or indicators that are not relevant to the activity they seek to measure    </a:t>
            </a:r>
            <a:r>
              <a:rPr lang="en-AU" sz="2000" dirty="0">
                <a:solidFill>
                  <a:schemeClr val="accent4">
                    <a:lumMod val="50000"/>
                  </a:schemeClr>
                </a:solidFill>
              </a:rPr>
              <a:t>(*common finding, both financial/performance audits)</a:t>
            </a:r>
          </a:p>
          <a:p>
            <a:pPr marL="0" lvl="1" indent="0" algn="r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None/>
            </a:pPr>
            <a:r>
              <a:rPr lang="en-AU" sz="1400" i="1" dirty="0">
                <a:solidFill>
                  <a:srgbClr val="002060"/>
                </a:solidFill>
              </a:rPr>
              <a:t>Performance Reporting by Local Government </a:t>
            </a:r>
            <a:r>
              <a:rPr lang="en-AU" sz="1400" dirty="0">
                <a:solidFill>
                  <a:srgbClr val="002060"/>
                </a:solidFill>
              </a:rPr>
              <a:t>(April 2012)</a:t>
            </a:r>
          </a:p>
          <a:p>
            <a:pPr marL="0" lvl="1" indent="0">
              <a:spcBef>
                <a:spcPts val="18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2000" b="1" dirty="0">
                <a:solidFill>
                  <a:srgbClr val="002060"/>
                </a:solidFill>
              </a:rPr>
              <a:t>Outputs and activities measured instead of outcomes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000" dirty="0">
                <a:solidFill>
                  <a:srgbClr val="002060"/>
                </a:solidFill>
              </a:rPr>
              <a:t>Not measuring the benefits, either because of lack of data or a choice to stay at output-level </a:t>
            </a:r>
            <a:r>
              <a:rPr lang="en-AU" sz="2000" dirty="0">
                <a:solidFill>
                  <a:schemeClr val="accent4">
                    <a:lumMod val="50000"/>
                  </a:schemeClr>
                </a:solidFill>
              </a:rPr>
              <a:t>(*this is a common area of interest from MPs)</a:t>
            </a:r>
          </a:p>
          <a:p>
            <a:pPr marL="0" lvl="1" indent="0" algn="r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None/>
            </a:pPr>
            <a:r>
              <a:rPr lang="en-AU" sz="1400" i="1" dirty="0">
                <a:solidFill>
                  <a:srgbClr val="002060"/>
                </a:solidFill>
              </a:rPr>
              <a:t>Carer Support Programs (</a:t>
            </a:r>
            <a:r>
              <a:rPr lang="en-AU" sz="1400" dirty="0">
                <a:solidFill>
                  <a:srgbClr val="002060"/>
                </a:solidFill>
              </a:rPr>
              <a:t>2012) </a:t>
            </a:r>
          </a:p>
          <a:p>
            <a:pPr marL="0" lvl="1" indent="0">
              <a:spcBef>
                <a:spcPts val="18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r>
              <a:rPr lang="en-AU" sz="2000" b="1" dirty="0">
                <a:solidFill>
                  <a:srgbClr val="002060"/>
                </a:solidFill>
              </a:rPr>
              <a:t>Building credible performance measurement into activities</a:t>
            </a:r>
            <a:endParaRPr lang="en-AU" sz="2000" dirty="0">
              <a:solidFill>
                <a:srgbClr val="002060"/>
              </a:solidFill>
            </a:endParaRP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r>
              <a:rPr lang="en-AU" sz="2000" dirty="0">
                <a:solidFill>
                  <a:srgbClr val="002060"/>
                </a:solidFill>
              </a:rPr>
              <a:t>Evaluation not planned from the start </a:t>
            </a:r>
          </a:p>
          <a:p>
            <a:pPr marL="0" lvl="1" indent="0" algn="r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None/>
            </a:pPr>
            <a:r>
              <a:rPr lang="en-AU" sz="1400" i="1" dirty="0">
                <a:solidFill>
                  <a:srgbClr val="002060"/>
                </a:solidFill>
              </a:rPr>
              <a:t>	Taking Action on Problem Gambling </a:t>
            </a:r>
            <a:r>
              <a:rPr lang="en-AU" sz="1400" dirty="0">
                <a:solidFill>
                  <a:srgbClr val="002060"/>
                </a:solidFill>
              </a:rPr>
              <a:t>(July 2010)</a:t>
            </a:r>
          </a:p>
          <a:p>
            <a:pPr lvl="1">
              <a:buClr>
                <a:srgbClr val="001932">
                  <a:lumMod val="90000"/>
                  <a:lumOff val="10000"/>
                </a:srgbClr>
              </a:buClr>
              <a:buFont typeface="Arial"/>
              <a:buChar char="•"/>
            </a:pPr>
            <a:endParaRPr lang="en-AU" sz="2000" dirty="0">
              <a:solidFill>
                <a:srgbClr val="002060"/>
              </a:solidFill>
            </a:endParaRPr>
          </a:p>
          <a:p>
            <a:pPr marL="0" lvl="1" indent="0">
              <a:spcBef>
                <a:spcPts val="600"/>
              </a:spcBef>
              <a:buClr>
                <a:srgbClr val="001932">
                  <a:lumMod val="90000"/>
                  <a:lumOff val="10000"/>
                </a:srgbClr>
              </a:buClr>
              <a:buNone/>
            </a:pPr>
            <a:endParaRPr lang="en-AU" dirty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362077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from other audits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18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AU" sz="2400" dirty="0" smtClean="0"/>
              <a:t>VAGO reports are a resource: 	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sz="2400" dirty="0"/>
              <a:t>Even audits of agencies </a:t>
            </a:r>
            <a:r>
              <a:rPr lang="en-AU" sz="2400" b="1" dirty="0"/>
              <a:t>outside your sector </a:t>
            </a:r>
            <a:r>
              <a:rPr lang="en-AU" sz="2400" dirty="0"/>
              <a:t>are relevant</a:t>
            </a:r>
          </a:p>
          <a:p>
            <a:pPr marL="903288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Themes discussed come from across all of government</a:t>
            </a:r>
            <a:endParaRPr lang="en-AU" dirty="0"/>
          </a:p>
          <a:p>
            <a:pPr>
              <a:spcBef>
                <a:spcPts val="600"/>
              </a:spcBef>
            </a:pPr>
            <a:endParaRPr lang="en-AU" sz="2400" dirty="0" smtClean="0"/>
          </a:p>
          <a:p>
            <a:pPr>
              <a:spcBef>
                <a:spcPts val="600"/>
              </a:spcBef>
            </a:pPr>
            <a:r>
              <a:rPr lang="en-AU" sz="2400" dirty="0" smtClean="0"/>
              <a:t>Make the most of the state’s investment in audit: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sz="2400" dirty="0" smtClean="0"/>
              <a:t>Use a VAGO report to carry out a </a:t>
            </a:r>
            <a:r>
              <a:rPr lang="en-AU" sz="2400" b="1" dirty="0" smtClean="0"/>
              <a:t>self-assessment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sz="2400" dirty="0" smtClean="0"/>
              <a:t>Use VAGO’s reports to inform your </a:t>
            </a:r>
            <a:r>
              <a:rPr lang="en-AU" sz="2400" b="1" dirty="0" smtClean="0"/>
              <a:t>risk management.</a:t>
            </a:r>
          </a:p>
          <a:p>
            <a:pPr marL="457200" indent="-457200">
              <a:buFont typeface="Arial" pitchFamily="34" charset="0"/>
              <a:buChar char="•"/>
            </a:pPr>
            <a:endParaRPr lang="en-AU" sz="2400" dirty="0"/>
          </a:p>
          <a:p>
            <a:endParaRPr lang="en-AU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644531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Upcoming audit activity in the sector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19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AU" sz="2400" dirty="0" smtClean="0"/>
              <a:t>Annual Plan 2014-15 due June 2014</a:t>
            </a:r>
          </a:p>
          <a:p>
            <a:pPr marL="903288" lvl="1" indent="-457200">
              <a:buFont typeface="Arial" pitchFamily="34" charset="0"/>
              <a:buChar char="•"/>
            </a:pPr>
            <a:r>
              <a:rPr lang="en-AU" dirty="0" smtClean="0"/>
              <a:t>Two-year plan of performance audit topics and financial audit areas of focus</a:t>
            </a:r>
          </a:p>
          <a:p>
            <a:pPr marL="903288" lvl="1" indent="-457200">
              <a:buFont typeface="Arial" pitchFamily="34" charset="0"/>
              <a:buChar char="•"/>
            </a:pPr>
            <a:endParaRPr lang="en-AU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AU" sz="2400" dirty="0" smtClean="0"/>
              <a:t>Financial audit 2013-14</a:t>
            </a:r>
          </a:p>
          <a:p>
            <a:pPr marL="903288" lvl="1" indent="-457200">
              <a:buFont typeface="Arial" pitchFamily="34" charset="0"/>
              <a:buChar char="•"/>
            </a:pPr>
            <a:r>
              <a:rPr lang="en-AU" dirty="0" smtClean="0"/>
              <a:t>Strategies being issued in coming months</a:t>
            </a:r>
          </a:p>
          <a:p>
            <a:pPr marL="903288" lvl="1" indent="-457200">
              <a:buFont typeface="Arial" pitchFamily="34" charset="0"/>
              <a:buChar char="•"/>
            </a:pPr>
            <a:r>
              <a:rPr lang="en-AU" dirty="0" smtClean="0"/>
              <a:t>Areas of focus: management of grants, management of creditors</a:t>
            </a:r>
          </a:p>
          <a:p>
            <a:pPr marL="903288" lvl="1" indent="-457200">
              <a:buFont typeface="Arial" pitchFamily="34" charset="0"/>
              <a:buChar char="•"/>
            </a:pPr>
            <a:endParaRPr lang="en-AU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AU" sz="2400" dirty="0" smtClean="0"/>
              <a:t>Performance audits</a:t>
            </a:r>
          </a:p>
          <a:p>
            <a:pPr marL="903288" lvl="1" indent="-457200">
              <a:buFont typeface="Arial" pitchFamily="34" charset="0"/>
              <a:buChar char="•"/>
            </a:pPr>
            <a:r>
              <a:rPr lang="en-AU" dirty="0" smtClean="0"/>
              <a:t>Shared services in local government (due May 2014)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8833786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Outline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A little about me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Role of the Auditor-General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My approach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Review of the </a:t>
            </a:r>
            <a:r>
              <a:rPr lang="en-AU" i="1" dirty="0" smtClean="0"/>
              <a:t>Audit Act 1994 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Key </a:t>
            </a:r>
            <a:r>
              <a:rPr lang="en-AU" dirty="0"/>
              <a:t>issue in local government finance - AASB 13 Fair Value </a:t>
            </a:r>
            <a:r>
              <a:rPr lang="en-AU" dirty="0" smtClean="0"/>
              <a:t>Measurement</a:t>
            </a:r>
            <a:endParaRPr lang="en-AU" dirty="0"/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 smtClean="0"/>
              <a:t>Recurring weaknesses in the public sector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AU" dirty="0"/>
              <a:t>Upcoming audit activity in </a:t>
            </a:r>
            <a:r>
              <a:rPr lang="en-AU" dirty="0" smtClean="0"/>
              <a:t>local government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0737240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Finally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20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U" dirty="0"/>
              <a:t>Changes at VAGO</a:t>
            </a:r>
            <a:endParaRPr lang="en-AU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Ron </a:t>
            </a:r>
            <a:r>
              <a:rPr lang="en-AU" dirty="0" err="1" smtClean="0"/>
              <a:t>Mak</a:t>
            </a:r>
            <a:r>
              <a:rPr lang="en-AU" dirty="0" smtClean="0"/>
              <a:t> moving to Hospitals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Tim </a:t>
            </a:r>
            <a:r>
              <a:rPr lang="en-AU" dirty="0" err="1" smtClean="0"/>
              <a:t>Loughnan</a:t>
            </a:r>
            <a:r>
              <a:rPr lang="en-AU" dirty="0" smtClean="0"/>
              <a:t> taking on Local Government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Audits – reviewing mix of in-house/contracted</a:t>
            </a:r>
          </a:p>
          <a:p>
            <a:pPr marL="457200" indent="-457200">
              <a:buFont typeface="Arial" pitchFamily="34" charset="0"/>
              <a:buChar char="•"/>
            </a:pPr>
            <a:endParaRPr lang="en-AU" dirty="0"/>
          </a:p>
          <a:p>
            <a:r>
              <a:rPr lang="en-AU" dirty="0" smtClean="0"/>
              <a:t>Coming up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Local Government Audit Committee Chairs forum</a:t>
            </a:r>
          </a:p>
          <a:p>
            <a:pPr marL="903288" lvl="1" indent="-457200">
              <a:buFont typeface="Arial" pitchFamily="34" charset="0"/>
              <a:buChar char="•"/>
            </a:pPr>
            <a:r>
              <a:rPr lang="en-AU" sz="2800" dirty="0" smtClean="0"/>
              <a:t>Bendigo, March 2014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8287113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21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u="sng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Contacting </a:t>
            </a:r>
            <a:r>
              <a:rPr lang="en-AU" u="sng" dirty="0">
                <a:solidFill>
                  <a:srgbClr val="001932">
                    <a:lumMod val="90000"/>
                    <a:lumOff val="10000"/>
                  </a:srgbClr>
                </a:solidFill>
              </a:rPr>
              <a:t>me:</a:t>
            </a: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ag@audit.vic.gov.au</a:t>
            </a:r>
            <a:endParaRPr lang="en-AU" dirty="0">
              <a:solidFill>
                <a:srgbClr val="001932">
                  <a:lumMod val="90000"/>
                  <a:lumOff val="10000"/>
                </a:srgbClr>
              </a:solidFill>
              <a:hlinkClick r:id="rId2"/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+61 3 8601 7101</a:t>
            </a:r>
            <a:endParaRPr lang="en-AU" dirty="0">
              <a:solidFill>
                <a:srgbClr val="001932">
                  <a:lumMod val="90000"/>
                  <a:lumOff val="10000"/>
                </a:srgbClr>
              </a:solidFill>
              <a:hlinkClick r:id="rId2"/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endParaRPr lang="en-AU" dirty="0">
              <a:solidFill>
                <a:srgbClr val="001932">
                  <a:lumMod val="90000"/>
                  <a:lumOff val="10000"/>
                </a:srgbClr>
              </a:solidFill>
              <a:hlinkClick r:id="rId2"/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u="sng" dirty="0">
                <a:solidFill>
                  <a:srgbClr val="001932">
                    <a:lumMod val="90000"/>
                    <a:lumOff val="10000"/>
                  </a:srgbClr>
                </a:solidFill>
              </a:rPr>
              <a:t>Contacting VAGO: </a:t>
            </a: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www.audit.vic.gov.au</a:t>
            </a:r>
            <a:endParaRPr lang="en-AU" dirty="0">
              <a:solidFill>
                <a:srgbClr val="001932">
                  <a:lumMod val="90000"/>
                  <a:lumOff val="10000"/>
                </a:srgbClr>
              </a:solidFill>
              <a:hlinkClick r:id="rId2"/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+61 3 8601 7000</a:t>
            </a: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Level 24, 35 Collins Street Melbourne</a:t>
            </a: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Victoria 3000</a:t>
            </a: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Australia</a:t>
            </a:r>
          </a:p>
          <a:p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850106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A little about me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sz="20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Recent career 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Appointed Auditor-General of Victoria – 1</a:t>
            </a:r>
            <a:r>
              <a:rPr lang="en-AU" sz="2000" baseline="30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st</a:t>
            </a: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 July 2013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Auditor General of British Columbia - 2007 to 2013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Deputy Auditor General of Western Australia - </a:t>
            </a:r>
            <a:r>
              <a:rPr lang="en-AU" sz="2000" dirty="0">
                <a:solidFill>
                  <a:srgbClr val="001932"/>
                </a:solidFill>
              </a:rPr>
              <a:t>2005</a:t>
            </a: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 to 2007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Director, Corporate Governance at WA Health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Associate Professor &amp; Head of the School of Accounting &amp; Finance, University of Notre Dame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endParaRPr lang="en-AU" sz="2000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r>
              <a:rPr lang="en-AU" sz="20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Degrees and professional affiliations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Master of Business Administration, Master of Accounting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FCPA, CA, FIIA, CIA</a:t>
            </a: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0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FCCA (United Kingdom), FCA (Canada)</a:t>
            </a: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endParaRPr lang="en-AU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endParaRPr lang="en-AU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264876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Role of the Auditor-General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lvl="0" indent="-342900">
              <a:spcAft>
                <a:spcPts val="180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4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Purpose</a:t>
            </a:r>
            <a:r>
              <a:rPr lang="en-AU" sz="2400" dirty="0"/>
              <a:t>—</a:t>
            </a:r>
            <a:r>
              <a:rPr lang="en-AU" sz="24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assurance to Parliament.</a:t>
            </a:r>
            <a:endParaRPr lang="en-AU" sz="1800" b="1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pPr marL="342900" lvl="0" indent="-34290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4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Independence</a:t>
            </a:r>
            <a:r>
              <a:rPr lang="en-AU" sz="2400" dirty="0"/>
              <a:t>—critical</a:t>
            </a:r>
          </a:p>
          <a:p>
            <a:pPr marL="719138" lvl="1" indent="-360363">
              <a:spcAft>
                <a:spcPts val="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dirty="0"/>
              <a:t>enshrined in the </a:t>
            </a:r>
            <a:r>
              <a:rPr lang="en-AU" i="1" dirty="0"/>
              <a:t>Constitution Act 1975</a:t>
            </a:r>
          </a:p>
          <a:p>
            <a:pPr marL="719138" lvl="1" indent="-360363">
              <a:spcAft>
                <a:spcPts val="180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dirty="0"/>
              <a:t>no involvement in policy or politics.</a:t>
            </a:r>
          </a:p>
          <a:p>
            <a:pPr marL="342900" indent="-342900">
              <a:spcAft>
                <a:spcPts val="180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4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Appointment</a:t>
            </a:r>
            <a:r>
              <a:rPr lang="en-AU" sz="2400" dirty="0"/>
              <a:t>—by Parliament as the external auditor for around 550 public sector entities.</a:t>
            </a:r>
          </a:p>
          <a:p>
            <a:pPr marL="342900" lvl="0" indent="-342900">
              <a:spcAft>
                <a:spcPts val="180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4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Mandate</a:t>
            </a:r>
            <a:r>
              <a:rPr lang="en-AU" sz="2400" dirty="0"/>
              <a:t>—financial audit (ongoing and cyclical), performance audits (individual once-off projects).</a:t>
            </a:r>
          </a:p>
          <a:p>
            <a:pPr marL="342900" lvl="0" indent="-342900">
              <a:spcAft>
                <a:spcPts val="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400" b="1" dirty="0">
                <a:solidFill>
                  <a:srgbClr val="001932">
                    <a:lumMod val="90000"/>
                    <a:lumOff val="10000"/>
                  </a:srgbClr>
                </a:solidFill>
              </a:rPr>
              <a:t>Reporting</a:t>
            </a:r>
            <a:r>
              <a:rPr lang="en-AU" sz="2400" dirty="0"/>
              <a:t>—</a:t>
            </a:r>
            <a:r>
              <a:rPr lang="en-AU" sz="2400" dirty="0">
                <a:solidFill>
                  <a:srgbClr val="001932">
                    <a:lumMod val="90000"/>
                    <a:lumOff val="10000"/>
                  </a:srgbClr>
                </a:solidFill>
              </a:rPr>
              <a:t>around 35 reports to Parliament annually.</a:t>
            </a:r>
          </a:p>
          <a:p>
            <a:pPr marL="342900" lvl="0" indent="-342900">
              <a:spcAft>
                <a:spcPts val="0"/>
              </a:spcAft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endParaRPr lang="en-AU" sz="2400" b="1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pPr lvl="0">
              <a:buClr>
                <a:srgbClr val="001932">
                  <a:lumMod val="90000"/>
                  <a:lumOff val="10000"/>
                </a:srgbClr>
              </a:buClr>
            </a:pPr>
            <a:endParaRPr lang="en-AU" sz="3200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6157348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My approach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AU" sz="2400" b="1" dirty="0" smtClean="0"/>
              <a:t>Acquit my legislative responsibilities </a:t>
            </a:r>
          </a:p>
          <a:p>
            <a:endParaRPr lang="en-AU" sz="240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AU" sz="2400" dirty="0" smtClean="0"/>
              <a:t>Demonstrate a high bar for </a:t>
            </a:r>
            <a:r>
              <a:rPr lang="en-AU" sz="2400" b="1" dirty="0" smtClean="0"/>
              <a:t>accountability</a:t>
            </a:r>
            <a:r>
              <a:rPr lang="en-AU" sz="2400" dirty="0" smtClean="0"/>
              <a:t> to the community</a:t>
            </a:r>
          </a:p>
          <a:p>
            <a:pPr marL="806450" lvl="1" indent="-360363">
              <a:buNone/>
            </a:pPr>
            <a:r>
              <a:rPr lang="en-AU" dirty="0" smtClean="0"/>
              <a:t>→ citizens have the right to expect high levels of      accountability for funds used by government</a:t>
            </a:r>
          </a:p>
          <a:p>
            <a:pPr marL="514350" indent="-514350">
              <a:spcBef>
                <a:spcPts val="1800"/>
              </a:spcBef>
              <a:buFont typeface="Arial" pitchFamily="34" charset="0"/>
              <a:buChar char="•"/>
            </a:pPr>
            <a:r>
              <a:rPr lang="en-AU" sz="2400" b="1" dirty="0" smtClean="0"/>
              <a:t>High expectations </a:t>
            </a:r>
            <a:r>
              <a:rPr lang="en-AU" sz="2400" dirty="0" smtClean="0"/>
              <a:t>for financial reporting </a:t>
            </a:r>
          </a:p>
          <a:p>
            <a:pPr marL="806450" lvl="1" indent="-360363">
              <a:buNone/>
            </a:pPr>
            <a:r>
              <a:rPr lang="en-AU" dirty="0" smtClean="0"/>
              <a:t>→ </a:t>
            </a:r>
            <a:r>
              <a:rPr lang="en-AU" dirty="0"/>
              <a:t>e.g. statements are free from non-trivial errors</a:t>
            </a:r>
          </a:p>
          <a:p>
            <a:pPr marL="514350" indent="-514350">
              <a:spcBef>
                <a:spcPts val="1800"/>
              </a:spcBef>
              <a:buFont typeface="Arial" pitchFamily="34" charset="0"/>
              <a:buChar char="•"/>
            </a:pPr>
            <a:r>
              <a:rPr lang="en-AU" sz="2400" dirty="0"/>
              <a:t>Report </a:t>
            </a:r>
            <a:r>
              <a:rPr lang="en-AU" sz="2400" dirty="0" smtClean="0"/>
              <a:t>what we find without </a:t>
            </a:r>
            <a:r>
              <a:rPr lang="en-AU" sz="2400" b="1" dirty="0"/>
              <a:t>fear, favour or affection</a:t>
            </a:r>
            <a:endParaRPr lang="en-AU" sz="2400" dirty="0"/>
          </a:p>
          <a:p>
            <a:pPr marL="960438" lvl="1" indent="-514350">
              <a:buFont typeface="Arial" pitchFamily="34" charset="0"/>
              <a:buChar char="•"/>
            </a:pP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562788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My approach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AU" sz="2400" b="1" dirty="0" smtClean="0"/>
              <a:t>Go beyond assurance to make a difference 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</a:pPr>
            <a:r>
              <a:rPr lang="en-AU" sz="2400" b="1" dirty="0" smtClean="0"/>
              <a:t>Make the most of the information </a:t>
            </a:r>
            <a:r>
              <a:rPr lang="en-AU" sz="2400" dirty="0" smtClean="0"/>
              <a:t>we have access to and turn this into something valuable e.g. </a:t>
            </a:r>
            <a:endParaRPr lang="en-AU" sz="2400" b="1" dirty="0" smtClean="0"/>
          </a:p>
          <a:p>
            <a:pPr marL="806450" lvl="1" indent="-360363">
              <a:spcBef>
                <a:spcPts val="600"/>
              </a:spcBef>
              <a:buNone/>
            </a:pPr>
            <a:r>
              <a:rPr lang="en-AU" dirty="0">
                <a:solidFill>
                  <a:srgbClr val="001932">
                    <a:lumMod val="90000"/>
                    <a:lumOff val="10000"/>
                  </a:srgbClr>
                </a:solidFill>
              </a:rPr>
              <a:t>→ </a:t>
            </a:r>
            <a:r>
              <a:rPr lang="en-AU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reports that consolidate audit results for a sector</a:t>
            </a:r>
          </a:p>
          <a:p>
            <a:pPr marL="806450" lvl="1" indent="-360363">
              <a:buNone/>
            </a:pPr>
            <a:r>
              <a:rPr lang="en-AU" dirty="0"/>
              <a:t>→ </a:t>
            </a:r>
            <a:r>
              <a:rPr lang="en-AU" dirty="0" smtClean="0"/>
              <a:t>maximise our findings through presentations, media releases, education products etc.</a:t>
            </a:r>
            <a:endParaRPr lang="en-AU" dirty="0"/>
          </a:p>
          <a:p>
            <a:pPr marL="806450" lvl="1" indent="-360363">
              <a:spcBef>
                <a:spcPts val="600"/>
              </a:spcBef>
              <a:buNone/>
            </a:pPr>
            <a:r>
              <a:rPr lang="en-AU" dirty="0"/>
              <a:t>→ use the full range of services available under auditing standards to really make a difference!</a:t>
            </a:r>
          </a:p>
          <a:p>
            <a:pPr marL="514350" lvl="0" indent="-514350">
              <a:spcBef>
                <a:spcPts val="600"/>
              </a:spcBef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r>
              <a:rPr lang="en-AU" sz="2400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Present </a:t>
            </a:r>
            <a:r>
              <a:rPr lang="en-AU" sz="2400" b="1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recommendations that work </a:t>
            </a:r>
            <a:r>
              <a:rPr lang="en-AU" sz="2400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and </a:t>
            </a:r>
            <a:r>
              <a:rPr lang="en-AU" sz="2400" b="1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follow up</a:t>
            </a:r>
            <a:r>
              <a:rPr lang="en-AU" sz="2400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 </a:t>
            </a:r>
          </a:p>
          <a:p>
            <a:pPr marL="806450" lvl="1" indent="-360363">
              <a:spcBef>
                <a:spcPts val="600"/>
              </a:spcBef>
              <a:buNone/>
            </a:pPr>
            <a:r>
              <a:rPr lang="en-AU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→ agency responses to reports as ‘action plans’</a:t>
            </a:r>
          </a:p>
          <a:p>
            <a:pPr marL="806450" lvl="1" indent="-360363">
              <a:buNone/>
            </a:pPr>
            <a:r>
              <a:rPr lang="en-AU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→ reinstate follow ups for </a:t>
            </a:r>
            <a:r>
              <a:rPr lang="en-AU" b="1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all </a:t>
            </a:r>
            <a:r>
              <a:rPr lang="en-AU" dirty="0" smtClean="0">
                <a:solidFill>
                  <a:srgbClr val="001932">
                    <a:lumMod val="90000"/>
                    <a:lumOff val="10000"/>
                  </a:srgbClr>
                </a:solidFill>
              </a:rPr>
              <a:t>audits.</a:t>
            </a:r>
            <a:endParaRPr lang="en-AU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pPr marL="806450" lvl="1" indent="-360363">
              <a:buNone/>
            </a:pPr>
            <a:endParaRPr lang="en-AU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pPr marL="514350" lvl="0" indent="-514350">
              <a:buClr>
                <a:srgbClr val="001932">
                  <a:lumMod val="90000"/>
                  <a:lumOff val="10000"/>
                </a:srgbClr>
              </a:buClr>
              <a:buFont typeface="Arial" pitchFamily="34" charset="0"/>
              <a:buChar char="•"/>
            </a:pPr>
            <a:endParaRPr lang="en-AU" sz="2400" dirty="0">
              <a:solidFill>
                <a:srgbClr val="001932">
                  <a:lumMod val="90000"/>
                  <a:lumOff val="10000"/>
                </a:srgbClr>
              </a:solidFill>
            </a:endParaRPr>
          </a:p>
          <a:p>
            <a:endParaRPr lang="en-AU" sz="24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8824731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My approach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AU" sz="2400" b="1" dirty="0" smtClean="0"/>
              <a:t>Principles underpinning this approach</a:t>
            </a:r>
          </a:p>
          <a:p>
            <a:pPr marL="457200" indent="-457200">
              <a:lnSpc>
                <a:spcPct val="130000"/>
              </a:lnSpc>
              <a:buFont typeface="Arial" pitchFamily="34" charset="0"/>
              <a:buChar char="•"/>
            </a:pPr>
            <a:r>
              <a:rPr lang="en-AU" sz="2400" dirty="0" smtClean="0"/>
              <a:t>Good relationships</a:t>
            </a:r>
          </a:p>
          <a:p>
            <a:pPr marL="457200" indent="-457200">
              <a:lnSpc>
                <a:spcPct val="130000"/>
              </a:lnSpc>
              <a:buFont typeface="Arial" pitchFamily="34" charset="0"/>
              <a:buChar char="•"/>
            </a:pPr>
            <a:r>
              <a:rPr lang="en-AU" sz="2400" dirty="0" smtClean="0"/>
              <a:t>Accessibility</a:t>
            </a:r>
          </a:p>
          <a:p>
            <a:pPr marL="457200" indent="-457200">
              <a:lnSpc>
                <a:spcPct val="130000"/>
              </a:lnSpc>
              <a:buFont typeface="Arial" pitchFamily="34" charset="0"/>
              <a:buChar char="•"/>
            </a:pPr>
            <a:r>
              <a:rPr lang="en-AU" sz="2400" dirty="0" smtClean="0"/>
              <a:t>Independence</a:t>
            </a:r>
          </a:p>
          <a:p>
            <a:pPr marL="457200" indent="-457200">
              <a:lnSpc>
                <a:spcPct val="130000"/>
              </a:lnSpc>
              <a:buFont typeface="Arial" pitchFamily="34" charset="0"/>
              <a:buChar char="•"/>
            </a:pPr>
            <a:r>
              <a:rPr lang="en-AU" sz="2400" dirty="0" smtClean="0"/>
              <a:t>Accountability</a:t>
            </a:r>
          </a:p>
          <a:p>
            <a:pPr marL="457200" indent="-457200">
              <a:lnSpc>
                <a:spcPct val="130000"/>
              </a:lnSpc>
              <a:buFont typeface="Arial" pitchFamily="34" charset="0"/>
              <a:buChar char="•"/>
            </a:pPr>
            <a:r>
              <a:rPr lang="en-AU" sz="2400" dirty="0" smtClean="0"/>
              <a:t>Professionalism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AU" sz="2400" dirty="0" smtClean="0"/>
              <a:t>However…my ability to deliver this kind of contemporary, transparent and effective external audit is currently constrained by out-of-date legislation…</a:t>
            </a:r>
            <a:endParaRPr lang="en-AU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537682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 of the </a:t>
            </a:r>
            <a:r>
              <a:rPr lang="en-AU" i="1" dirty="0" smtClean="0"/>
              <a:t>Audit Act 1994</a:t>
            </a:r>
            <a:endParaRPr lang="en-AU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8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AU" sz="2400" dirty="0" smtClean="0"/>
              <a:t>Key principles driving our current bid for reform:</a:t>
            </a:r>
          </a:p>
          <a:p>
            <a:pPr marL="514350" indent="-514350">
              <a:lnSpc>
                <a:spcPct val="13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Audit coverage</a:t>
            </a:r>
            <a:r>
              <a:rPr lang="en-AU" sz="2400" dirty="0" smtClean="0"/>
              <a:t>: A </a:t>
            </a:r>
            <a:r>
              <a:rPr lang="en-AU" sz="2400" b="1" dirty="0" smtClean="0"/>
              <a:t>consistent</a:t>
            </a:r>
            <a:r>
              <a:rPr lang="en-AU" sz="2400" dirty="0" smtClean="0"/>
              <a:t> mandate</a:t>
            </a:r>
          </a:p>
          <a:p>
            <a:pPr marL="514350" indent="-514350">
              <a:lnSpc>
                <a:spcPct val="13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Audit functions</a:t>
            </a:r>
            <a:r>
              <a:rPr lang="en-AU" sz="2400" dirty="0" smtClean="0"/>
              <a:t>: A </a:t>
            </a:r>
            <a:r>
              <a:rPr lang="en-AU" sz="2400" b="1" dirty="0" smtClean="0"/>
              <a:t>comprehensive</a:t>
            </a:r>
            <a:r>
              <a:rPr lang="en-AU" sz="2400" dirty="0" smtClean="0"/>
              <a:t> and </a:t>
            </a:r>
            <a:r>
              <a:rPr lang="en-AU" sz="2400" b="1" dirty="0" smtClean="0"/>
              <a:t>contemporary</a:t>
            </a:r>
            <a:r>
              <a:rPr lang="en-AU" sz="2400" dirty="0" smtClean="0"/>
              <a:t> mandate</a:t>
            </a:r>
          </a:p>
          <a:p>
            <a:pPr marL="514350" indent="-514350">
              <a:lnSpc>
                <a:spcPct val="13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Audit operations</a:t>
            </a:r>
            <a:r>
              <a:rPr lang="en-AU" sz="2400" dirty="0" smtClean="0"/>
              <a:t>: An </a:t>
            </a:r>
            <a:r>
              <a:rPr lang="en-AU" sz="2400" b="1" dirty="0" smtClean="0"/>
              <a:t>efficient</a:t>
            </a:r>
            <a:r>
              <a:rPr lang="en-AU" sz="2400" dirty="0" smtClean="0"/>
              <a:t> and </a:t>
            </a:r>
            <a:r>
              <a:rPr lang="en-AU" sz="2400" b="1" dirty="0" smtClean="0"/>
              <a:t>effective</a:t>
            </a:r>
            <a:r>
              <a:rPr lang="en-AU" sz="2400" dirty="0" smtClean="0"/>
              <a:t> audit function</a:t>
            </a:r>
          </a:p>
          <a:p>
            <a:pPr marL="514350" indent="-514350">
              <a:lnSpc>
                <a:spcPct val="13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Audit reporting</a:t>
            </a:r>
            <a:r>
              <a:rPr lang="en-AU" sz="2400" dirty="0" smtClean="0"/>
              <a:t>: Drive </a:t>
            </a:r>
            <a:r>
              <a:rPr lang="en-AU" sz="2400" b="1" dirty="0" smtClean="0"/>
              <a:t>improvement</a:t>
            </a:r>
            <a:r>
              <a:rPr lang="en-AU" sz="2400" dirty="0" smtClean="0"/>
              <a:t> through </a:t>
            </a:r>
            <a:r>
              <a:rPr lang="en-AU" sz="2400" b="1" dirty="0" smtClean="0"/>
              <a:t>sharing</a:t>
            </a:r>
            <a:r>
              <a:rPr lang="en-AU" sz="2400" dirty="0" smtClean="0"/>
              <a:t> </a:t>
            </a:r>
            <a:br>
              <a:rPr lang="en-AU" sz="2400" dirty="0" smtClean="0"/>
            </a:br>
            <a:r>
              <a:rPr lang="en-AU" sz="2400" dirty="0" smtClean="0"/>
              <a:t>audit findings</a:t>
            </a:r>
          </a:p>
          <a:p>
            <a:pPr marL="514350" indent="-514350">
              <a:lnSpc>
                <a:spcPct val="13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Audit independence:</a:t>
            </a:r>
            <a:r>
              <a:rPr lang="en-AU" sz="2400" dirty="0" smtClean="0"/>
              <a:t> Full </a:t>
            </a:r>
            <a:r>
              <a:rPr lang="en-AU" sz="2400" b="1" dirty="0" smtClean="0"/>
              <a:t>discretion</a:t>
            </a:r>
            <a:r>
              <a:rPr lang="en-AU" sz="2400" dirty="0" smtClean="0"/>
              <a:t> and appropriate </a:t>
            </a:r>
            <a:r>
              <a:rPr lang="en-AU" sz="2400" b="1" dirty="0" smtClean="0"/>
              <a:t>oversight</a:t>
            </a:r>
            <a:r>
              <a:rPr lang="en-AU" sz="2400" dirty="0" smtClean="0"/>
              <a:t/>
            </a:r>
            <a:br>
              <a:rPr lang="en-AU" sz="2400" dirty="0" smtClean="0"/>
            </a:br>
            <a:endParaRPr lang="en-AU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0960093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K</a:t>
            </a:r>
            <a:r>
              <a:rPr lang="en-AU" dirty="0" smtClean="0"/>
              <a:t>ey </a:t>
            </a:r>
            <a:r>
              <a:rPr lang="en-AU" dirty="0"/>
              <a:t>reforms </a:t>
            </a:r>
            <a:r>
              <a:rPr lang="en-AU" dirty="0" smtClean="0"/>
              <a:t>sought by VAGO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B2535-A94D-4308-918F-653BCE8F9033}" type="slidenum">
              <a:rPr lang="en-AU" smtClean="0"/>
              <a:pPr/>
              <a:t>9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07504" y="1548000"/>
            <a:ext cx="8893174" cy="5040014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Consistent audit coverage </a:t>
            </a:r>
            <a:r>
              <a:rPr lang="en-AU" sz="2400" dirty="0" smtClean="0"/>
              <a:t>– ability to audit </a:t>
            </a:r>
            <a:r>
              <a:rPr lang="en-AU" sz="2400" dirty="0"/>
              <a:t>all activity funded by </a:t>
            </a:r>
            <a:r>
              <a:rPr lang="en-AU" sz="2400" dirty="0" smtClean="0"/>
              <a:t>Parliament (</a:t>
            </a:r>
            <a:r>
              <a:rPr lang="en-AU" sz="2400" dirty="0" err="1" smtClean="0"/>
              <a:t>inc.</a:t>
            </a:r>
            <a:r>
              <a:rPr lang="en-AU" sz="2400" dirty="0" smtClean="0"/>
              <a:t> outsourced)</a:t>
            </a:r>
            <a:endParaRPr lang="en-AU" sz="24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Contemporary audit functions </a:t>
            </a:r>
            <a:r>
              <a:rPr lang="en-AU" sz="2400" dirty="0" smtClean="0"/>
              <a:t>– mandatory assurance audits of controls and performance statements</a:t>
            </a:r>
          </a:p>
          <a:p>
            <a:pPr marL="514350" indent="-51435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Efficient audit operations </a:t>
            </a:r>
            <a:r>
              <a:rPr lang="en-AU" sz="2400" dirty="0"/>
              <a:t>– </a:t>
            </a:r>
            <a:r>
              <a:rPr lang="en-AU" sz="2400" dirty="0" smtClean="0"/>
              <a:t>remove rigid audit processes (e.g. specifications) already covered via standards</a:t>
            </a:r>
          </a:p>
          <a:p>
            <a:pPr marL="514350" indent="-51435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 smtClean="0"/>
              <a:t>Audit reporting </a:t>
            </a:r>
            <a:r>
              <a:rPr lang="en-AU" sz="2400" dirty="0" smtClean="0"/>
              <a:t>– lift constraints on sharing information with integrity system/other audit offices</a:t>
            </a:r>
          </a:p>
          <a:p>
            <a:pPr marL="514350" indent="-51435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 u="sng" dirty="0"/>
              <a:t>Audit </a:t>
            </a:r>
            <a:r>
              <a:rPr lang="en-AU" sz="2400" u="sng" dirty="0" smtClean="0"/>
              <a:t>independence</a:t>
            </a:r>
            <a:r>
              <a:rPr lang="en-AU" sz="2400" u="sng" dirty="0"/>
              <a:t> </a:t>
            </a:r>
            <a:r>
              <a:rPr lang="en-AU" sz="2400" dirty="0"/>
              <a:t>– </a:t>
            </a:r>
            <a:r>
              <a:rPr lang="en-AU" sz="2400" dirty="0" smtClean="0"/>
              <a:t>onerous/duplicate oversight arrangement (PAEC/VI/IBAC)</a:t>
            </a:r>
            <a:endParaRPr lang="en-AU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28 February 2014 ▌ Local Government Finance Professionals Conference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421554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GO-presentation-2011">
  <a:themeElements>
    <a:clrScheme name="vago_presentation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tx1">
                <a:lumMod val="90000"/>
                <a:lumOff val="10000"/>
              </a:schemeClr>
            </a:solidFill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vago_presentation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go_presentation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go_presentatio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go_presentation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go_presentation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go_presentation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go_presentation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VAGO-presentation-2011</Template>
  <TotalTime>97</TotalTime>
  <Words>1399</Words>
  <Application>Microsoft Office PowerPoint</Application>
  <PresentationFormat>On-screen Show (4:3)</PresentationFormat>
  <Paragraphs>249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VAGO-presentation-2011</vt:lpstr>
      <vt:lpstr>Slide 1</vt:lpstr>
      <vt:lpstr>Outline</vt:lpstr>
      <vt:lpstr>A little about me</vt:lpstr>
      <vt:lpstr>Role of the Auditor-General</vt:lpstr>
      <vt:lpstr>My approach</vt:lpstr>
      <vt:lpstr>My approach</vt:lpstr>
      <vt:lpstr>My approach</vt:lpstr>
      <vt:lpstr>Review of the Audit Act 1994</vt:lpstr>
      <vt:lpstr>Key reforms sought by VAGO</vt:lpstr>
      <vt:lpstr>Key issue in local government finance - AASB 13 Fair Value  Measurement</vt:lpstr>
      <vt:lpstr>AASB 13 Fair Value Measurement</vt:lpstr>
      <vt:lpstr>AASB 13 Fair Value Measurement</vt:lpstr>
      <vt:lpstr>AASB 13 Fair Value Measurement</vt:lpstr>
      <vt:lpstr>Recurring weaknesses across the public sector</vt:lpstr>
      <vt:lpstr>1. Quality information for decision-making </vt:lpstr>
      <vt:lpstr>3. Planning and delivery of services and infrastructure</vt:lpstr>
      <vt:lpstr>4. Measuring and communicating performance</vt:lpstr>
      <vt:lpstr>Learning from other audits</vt:lpstr>
      <vt:lpstr>Upcoming audit activity in the sector</vt:lpstr>
      <vt:lpstr>Finally</vt:lpstr>
      <vt:lpstr>Discussion</vt:lpstr>
    </vt:vector>
  </TitlesOfParts>
  <Company>VAGO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WAYNE CAMERON</dc:subject>
  <dc:creator>Lucy Horan</dc:creator>
  <cp:lastModifiedBy>Gabrielle</cp:lastModifiedBy>
  <cp:revision>11</cp:revision>
  <cp:lastPrinted>1601-01-01T00:00:00Z</cp:lastPrinted>
  <dcterms:created xsi:type="dcterms:W3CDTF">2014-02-23T04:47:16Z</dcterms:created>
  <dcterms:modified xsi:type="dcterms:W3CDTF">2014-02-27T06:31:18Z</dcterms:modified>
</cp:coreProperties>
</file>