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8" r:id="rId3"/>
    <p:sldId id="279" r:id="rId4"/>
    <p:sldId id="270" r:id="rId5"/>
    <p:sldId id="269" r:id="rId6"/>
    <p:sldId id="286" r:id="rId7"/>
    <p:sldId id="290" r:id="rId8"/>
    <p:sldId id="287" r:id="rId9"/>
    <p:sldId id="291" r:id="rId10"/>
    <p:sldId id="288" r:id="rId11"/>
    <p:sldId id="292" r:id="rId12"/>
    <p:sldId id="297" r:id="rId13"/>
    <p:sldId id="295" r:id="rId14"/>
    <p:sldId id="298" r:id="rId15"/>
    <p:sldId id="299" r:id="rId16"/>
    <p:sldId id="300" r:id="rId17"/>
    <p:sldId id="301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71" r:id="rId29"/>
    <p:sldId id="274" r:id="rId30"/>
    <p:sldId id="273" r:id="rId31"/>
    <p:sldId id="283" r:id="rId32"/>
  </p:sldIdLst>
  <p:sldSz cx="9363075" cy="6483350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9E0927"/>
    <a:srgbClr val="AF1F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5461" autoAdjust="0"/>
  </p:normalViewPr>
  <p:slideViewPr>
    <p:cSldViewPr>
      <p:cViewPr varScale="1">
        <p:scale>
          <a:sx n="67" d="100"/>
          <a:sy n="67" d="100"/>
        </p:scale>
        <p:origin x="-558" y="-90"/>
      </p:cViewPr>
      <p:guideLst>
        <p:guide orient="horz" pos="2042"/>
        <p:guide orient="horz" pos="288"/>
        <p:guide orient="horz" pos="3840"/>
        <p:guide pos="2949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D6A5C5A4-B955-4EB5-8B3D-E43E1C104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83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003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8994C6F2-1EA2-460A-9AFF-C971DDC0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8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521FD-A4B4-4D58-848A-DA5122215E5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u="sng" dirty="0" smtClean="0"/>
              <a:t>Wide variation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50 ‘standard’ income statement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30 ‘alternative’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Some both (and some more than 2)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Lots of variations in the alternative format statement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Some sought to include</a:t>
            </a:r>
            <a:r>
              <a:rPr lang="en-US" baseline="0" dirty="0" smtClean="0"/>
              <a:t> a mix of income statement and cash flow (or dare I mention it, rate determination)</a:t>
            </a:r>
          </a:p>
          <a:p>
            <a:pPr eaLnBrk="1" hangingPunct="1">
              <a:buFont typeface="Arial" pitchFamily="34" charset="0"/>
              <a:buChar char="•"/>
            </a:pPr>
            <a:endParaRPr lang="en-US" baseline="0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u="sng" baseline="0" dirty="0" smtClean="0"/>
              <a:t>Taskforce view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see commentary to standard</a:t>
            </a:r>
            <a:r>
              <a:rPr lang="en-US" baseline="0" dirty="0" smtClean="0"/>
              <a:t> statement section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 think carefully about what items are highlighted separately and how disclosed – alternative model has clear sub-totals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 conclude with the ‘comprehensive result’ –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. Bottom line the same as what will be reported in the annual financial statements income statement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/>
              <a:t> be careful not to present a result that is contradictory to the annual financial statements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BDB0C-B145-4C43-9A11-042A53EF795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/>
              <a:t>For the benefit of our interstate visitors and those who are new local government…</a:t>
            </a:r>
          </a:p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The Model Budget is a best practice guide which provides a framework for preparing local government budgets.</a:t>
            </a:r>
          </a:p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It includes commentary on a range of financial management issues including advice on their treatment in a local government context and real life examples.</a:t>
            </a:r>
          </a:p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Its overall objective is to balance the needs of all users – community, key stakeholders, councillors and officers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1B34D-F047-4981-B464-D67A811894F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0EE96-9399-46AF-9E4C-A7A74E82D2D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ICAA Taskforce has met</a:t>
            </a:r>
            <a:r>
              <a:rPr lang="en-US" baseline="0" dirty="0" smtClean="0"/>
              <a:t> since</a:t>
            </a:r>
            <a:r>
              <a:rPr lang="en-US" dirty="0" smtClean="0"/>
              <a:t> 2001 and is charged with the responsibility of updating the model budget. – BIG THANKS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have a relatively even mix of professionals and practitioners on the taskforce as well as peak body representatives.  We have also tried to have practitioners representing both urban and rural Councils.  </a:t>
            </a:r>
          </a:p>
          <a:p>
            <a:pPr eaLnBrk="1" hangingPunct="1"/>
            <a:r>
              <a:rPr lang="en-US" dirty="0" smtClean="0"/>
              <a:t>So let’s have a look at the contents and major changes for the new Budget Guide.</a:t>
            </a:r>
            <a:endParaRPr lang="en-AU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3040B-252C-41F6-A68E-68B42695F10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23495-1E15-4356-BAC2-863691A4340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10B4-7C8C-49C2-A283-5EF61820F31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DFFF-4546-4889-88A2-C34452423C1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97E43-5433-4169-A1A2-7F0426E874E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en-A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675" y="2014538"/>
            <a:ext cx="7959725" cy="1389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938" y="3673475"/>
            <a:ext cx="6553200" cy="1657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6450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512888"/>
            <a:ext cx="8426450" cy="4278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260350"/>
            <a:ext cx="2106613" cy="5530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167437" cy="5530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6450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12888"/>
            <a:ext cx="8426450" cy="4278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165600"/>
            <a:ext cx="7958138" cy="12874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47963"/>
            <a:ext cx="7958138" cy="1417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6450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12888"/>
            <a:ext cx="4137025" cy="42783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512888"/>
            <a:ext cx="4137025" cy="42783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6450" cy="1079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450975"/>
            <a:ext cx="4137025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055813"/>
            <a:ext cx="4137025" cy="37353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6150" y="1450975"/>
            <a:ext cx="4138613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2055813"/>
            <a:ext cx="4138613" cy="37353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6450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8763"/>
            <a:ext cx="3079750" cy="10985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775" y="258763"/>
            <a:ext cx="5233988" cy="5532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357313"/>
            <a:ext cx="3079750" cy="443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538663"/>
            <a:ext cx="5618163" cy="5349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5150" y="579438"/>
            <a:ext cx="5618163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150" y="5073650"/>
            <a:ext cx="5618163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P Temp #1 Blank pag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36625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CA logo #1CMYK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4550" y="5357813"/>
            <a:ext cx="1828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9" descr="MAV 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0363" y="5402263"/>
            <a:ext cx="19256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PP Cover #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-1588"/>
            <a:ext cx="936625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5763" y="361950"/>
            <a:ext cx="5664200" cy="531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baseline="0" dirty="0">
                <a:solidFill>
                  <a:schemeClr val="bg1"/>
                </a:solidFill>
              </a:rPr>
              <a:t>Victorian City Council Model Budget </a:t>
            </a:r>
            <a:r>
              <a:rPr lang="en-US" sz="3600" b="1" baseline="0" dirty="0" smtClean="0">
                <a:solidFill>
                  <a:schemeClr val="bg1"/>
                </a:solidFill>
              </a:rPr>
              <a:t>2014/15</a:t>
            </a:r>
            <a:endParaRPr lang="en-US" sz="3600" b="1" baseline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baseline="0" dirty="0">
                <a:solidFill>
                  <a:schemeClr val="bg1"/>
                </a:solidFill>
              </a:rPr>
              <a:t>A Best Practice Guide</a:t>
            </a:r>
          </a:p>
          <a:p>
            <a:pPr>
              <a:spcBef>
                <a:spcPct val="50000"/>
              </a:spcBef>
            </a:pPr>
            <a:endParaRPr lang="en-US" b="1" baseline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Local Government Finance Professionals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Annual Conference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28 February 2014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Bruce Dobson</a:t>
            </a:r>
            <a:r>
              <a:rPr lang="en-US" sz="2800" b="1" baseline="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CA, Chair ICAA Local Government Taskforce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540226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07963"/>
            <a:ext cx="52101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82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Updated compliance checklist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Planning and accountability framework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Services, initiatives and service performance indicators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Adjusted underlying result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29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209" y="288370"/>
            <a:ext cx="597275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9209" y="3168690"/>
            <a:ext cx="5845254" cy="25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722174" y="2737619"/>
            <a:ext cx="2592288" cy="561653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40706" y="4681835"/>
            <a:ext cx="2592288" cy="561653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0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Updated compliance checklist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Planning and accountability framework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Services, initiatives and service performance indicators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Adjusted underlying result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Restricted cash / unrestricted cash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58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392" y="1225451"/>
            <a:ext cx="7973353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22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Updated compliance checklist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Planning and accountability framework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Services, initiatives and service performance indicators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Adjusted underlying result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Restricted cash / unrestricted cash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Financial performance indicators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04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6737" y="433363"/>
            <a:ext cx="6478051" cy="49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66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Updated compliance checklist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Planning and accountability framework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Services, initiatives and service performance indicators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Adjusted underlying result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Restricted cash / unrestricted cash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Financial performance indicators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Human resources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65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756" y="937420"/>
            <a:ext cx="7040968" cy="35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18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606" y="433363"/>
            <a:ext cx="6025428" cy="265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780" y="3087687"/>
            <a:ext cx="6139413" cy="281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33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AF1F37"/>
                </a:solidFill>
                <a:latin typeface="Arial Black" pitchFamily="34" charset="0"/>
              </a:rPr>
              <a:t>Heading Style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548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800" baseline="0"/>
              <a:t>Body copy</a:t>
            </a:r>
          </a:p>
          <a:p>
            <a:pPr>
              <a:spcBef>
                <a:spcPct val="50000"/>
              </a:spcBef>
            </a:pPr>
            <a:r>
              <a:rPr lang="en-US" sz="1800" baseline="0"/>
              <a:t>&gt; Bullet style</a:t>
            </a:r>
          </a:p>
        </p:txBody>
      </p:sp>
      <p:pic>
        <p:nvPicPr>
          <p:cNvPr id="4100" name="Picture 4" descr="PP Temp #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33388" y="433388"/>
            <a:ext cx="624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>
                <a:solidFill>
                  <a:srgbClr val="AF1F37"/>
                </a:solidFill>
                <a:latin typeface="Arial Black" pitchFamily="34" charset="0"/>
              </a:rPr>
              <a:t>What is the model budget?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33388" y="1081088"/>
            <a:ext cx="5761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/>
              <a:t>Best practice guide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/>
              <a:t>Framework for preparing a budget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/>
              <a:t>Financial management guidance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/>
              <a:t>Based on real life examples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/>
              <a:t>Attempts to balance needs of all users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baseline="0"/>
          </a:p>
        </p:txBody>
      </p:sp>
      <p:pic>
        <p:nvPicPr>
          <p:cNvPr id="410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5329238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Updated compliance checklist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Planning and accountability framework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Services, initiatives and service performance indicators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Adjusted underlying result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Restricted cash / unrestricted cash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Financial performance indicators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Human resources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Capital expenditure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10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3322"/>
            <a:ext cx="5419725" cy="641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30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143" y="361354"/>
            <a:ext cx="6589313" cy="57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82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Statement of changes in equity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4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791" y="865411"/>
            <a:ext cx="788957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5788" y="12715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</p:spTree>
    <p:extLst>
      <p:ext uri="{BB962C8B-B14F-4D97-AF65-F5344CB8AC3E}">
        <p14:creationId xmlns:p14="http://schemas.microsoft.com/office/powerpoint/2010/main" xmlns="" val="16697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Statement of changes in equity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Rates and charges section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65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5788" y="12715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5153" y="433362"/>
            <a:ext cx="7001906" cy="56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47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Other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No alternative format income statement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No Statement of Investment Reserves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Financial Statements mirror Model Financial Report form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Updated disclosure for topical events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DB super)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968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>
                <a:solidFill>
                  <a:srgbClr val="AF1F37"/>
                </a:solidFill>
                <a:latin typeface="Arial Black" pitchFamily="34" charset="0"/>
              </a:rPr>
              <a:t>Heading Style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548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800" baseline="0"/>
              <a:t>Body copy</a:t>
            </a:r>
          </a:p>
          <a:p>
            <a:pPr>
              <a:spcBef>
                <a:spcPct val="50000"/>
              </a:spcBef>
            </a:pPr>
            <a:r>
              <a:rPr lang="en-US" sz="1800" baseline="0"/>
              <a:t>&gt; Bullet style</a:t>
            </a:r>
          </a:p>
        </p:txBody>
      </p:sp>
      <p:pic>
        <p:nvPicPr>
          <p:cNvPr id="9220" name="Picture 4" descr="PP Temp #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3388" y="433388"/>
            <a:ext cx="624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‘Draft’ Model Budget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57200" y="1143000"/>
            <a:ext cx="616902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aseline="0" dirty="0" smtClean="0"/>
              <a:t>Reflects Act and Proposed Regulations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aseline="0" dirty="0" smtClean="0"/>
              <a:t>Worked closely with DTPLI to ensure compliance with new requirements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aseline="0" dirty="0" smtClean="0"/>
              <a:t>Public submission process – Regulations may change – you need to monitor this closely</a:t>
            </a:r>
            <a:endParaRPr lang="en-US" sz="2200" baseline="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baseline="0" dirty="0" smtClean="0"/>
              <a:t>Final Model Budget to be issued after Regulations are settled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200" baseline="0" dirty="0" smtClean="0"/>
          </a:p>
        </p:txBody>
      </p:sp>
      <p:pic>
        <p:nvPicPr>
          <p:cNvPr id="922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824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>
                <a:solidFill>
                  <a:srgbClr val="AF1F37"/>
                </a:solidFill>
                <a:latin typeface="Arial Black" pitchFamily="34" charset="0"/>
              </a:rPr>
              <a:t>What is available?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835260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</a:pPr>
            <a:r>
              <a:rPr lang="en-US" sz="3200" b="1" baseline="0" dirty="0"/>
              <a:t>Officers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Full document including commentary (26 February)</a:t>
            </a:r>
            <a:endParaRPr lang="en-US" baseline="0" dirty="0"/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Emailed to </a:t>
            </a:r>
            <a:r>
              <a:rPr lang="en-US" baseline="0" dirty="0" err="1" smtClean="0"/>
              <a:t>FinPro</a:t>
            </a:r>
            <a:r>
              <a:rPr lang="en-US" baseline="0" dirty="0" smtClean="0"/>
              <a:t> members and on </a:t>
            </a:r>
            <a:r>
              <a:rPr lang="en-US" baseline="0" dirty="0" err="1"/>
              <a:t>FinPro</a:t>
            </a:r>
            <a:r>
              <a:rPr lang="en-US" baseline="0" dirty="0"/>
              <a:t> website</a:t>
            </a:r>
          </a:p>
          <a:p>
            <a:pPr>
              <a:spcBef>
                <a:spcPct val="50000"/>
              </a:spcBef>
            </a:pPr>
            <a:r>
              <a:rPr lang="en-US" baseline="0" dirty="0" smtClean="0"/>
              <a:t>Coming soon: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Templates </a:t>
            </a:r>
            <a:r>
              <a:rPr lang="en-US" baseline="0" dirty="0"/>
              <a:t>(Word / Excel</a:t>
            </a:r>
            <a:r>
              <a:rPr lang="en-US" baseline="0" dirty="0" smtClean="0"/>
              <a:t>)</a:t>
            </a:r>
            <a:endParaRPr lang="en-US" baseline="0" dirty="0"/>
          </a:p>
          <a:p>
            <a:pPr>
              <a:spcBef>
                <a:spcPct val="50000"/>
              </a:spcBef>
            </a:pPr>
            <a:endParaRPr lang="en-US" sz="2000" baseline="0" dirty="0"/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753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>
                <a:solidFill>
                  <a:srgbClr val="AF1F37"/>
                </a:solidFill>
                <a:latin typeface="Arial Black" pitchFamily="34" charset="0"/>
              </a:rPr>
              <a:t>Who is on the taskforce?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7753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baseline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57200" y="1143000"/>
            <a:ext cx="6745288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200" baseline="0" dirty="0" smtClean="0"/>
              <a:t>Bruce </a:t>
            </a:r>
            <a:r>
              <a:rPr lang="en-US" sz="2200" baseline="0" dirty="0"/>
              <a:t>Dobson (Boroondara/Chair)</a:t>
            </a:r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200" baseline="0" dirty="0"/>
              <a:t>Kevin Adams (McLean </a:t>
            </a:r>
            <a:r>
              <a:rPr lang="en-US" sz="2200" baseline="0" dirty="0" err="1"/>
              <a:t>Delmo</a:t>
            </a:r>
            <a:r>
              <a:rPr lang="en-US" sz="2200" baseline="0" dirty="0"/>
              <a:t>)</a:t>
            </a:r>
          </a:p>
          <a:p>
            <a:pPr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200" baseline="0" dirty="0"/>
              <a:t>Joella Gould (UHY Haines Norton)</a:t>
            </a:r>
          </a:p>
          <a:p>
            <a:pPr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200" baseline="0" dirty="0"/>
              <a:t>Rob Wernli (DFK Collins</a:t>
            </a:r>
            <a:r>
              <a:rPr lang="en-US" sz="2200" baseline="0" dirty="0" smtClean="0"/>
              <a:t>)</a:t>
            </a:r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200" baseline="0" dirty="0" smtClean="0"/>
              <a:t>Helen Sui </a:t>
            </a:r>
            <a:r>
              <a:rPr lang="en-US" sz="2200" baseline="0" dirty="0"/>
              <a:t>(</a:t>
            </a:r>
            <a:r>
              <a:rPr lang="en-US" sz="2200" baseline="0" dirty="0" smtClean="0"/>
              <a:t>Moreland/</a:t>
            </a:r>
            <a:r>
              <a:rPr lang="en-US" sz="2200" baseline="0" dirty="0" err="1" smtClean="0"/>
              <a:t>FINPro</a:t>
            </a:r>
            <a:r>
              <a:rPr lang="en-US" sz="2200" baseline="0" dirty="0"/>
              <a:t>)</a:t>
            </a:r>
          </a:p>
          <a:p>
            <a:pPr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200" baseline="0" dirty="0" smtClean="0"/>
              <a:t>Lucy </a:t>
            </a:r>
            <a:r>
              <a:rPr lang="en-US" sz="2200" baseline="0" dirty="0"/>
              <a:t>Roffey (Mount Alexander/</a:t>
            </a:r>
            <a:r>
              <a:rPr lang="en-US" sz="2200" baseline="0" dirty="0" err="1"/>
              <a:t>FINPro</a:t>
            </a:r>
            <a:r>
              <a:rPr lang="en-US" sz="2200" baseline="0" dirty="0" smtClean="0"/>
              <a:t>)</a:t>
            </a:r>
          </a:p>
          <a:p>
            <a:pPr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200" baseline="0" dirty="0" smtClean="0"/>
              <a:t>Portia </a:t>
            </a:r>
            <a:r>
              <a:rPr lang="en-US" sz="2200" baseline="0" dirty="0" err="1" smtClean="0"/>
              <a:t>Branton</a:t>
            </a:r>
            <a:r>
              <a:rPr lang="en-US" sz="2200" baseline="0" dirty="0" smtClean="0"/>
              <a:t> (Bayside/LG Pro)</a:t>
            </a:r>
            <a:endParaRPr lang="en-US" sz="2200" baseline="0" dirty="0"/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en-US" sz="2200" baseline="0" dirty="0"/>
              <a:t>Allan Holmes (MAV</a:t>
            </a:r>
            <a:r>
              <a:rPr lang="en-US" sz="2200" baseline="0" dirty="0" smtClean="0"/>
              <a:t>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200" baseline="0" dirty="0" smtClean="0"/>
              <a:t>Martin Thompson (Model Accounts link) </a:t>
            </a:r>
          </a:p>
          <a:p>
            <a:pPr>
              <a:spcBef>
                <a:spcPct val="40000"/>
              </a:spcBef>
              <a:buFont typeface="Wingdings" pitchFamily="2" charset="2"/>
              <a:buChar char="Ø"/>
            </a:pPr>
            <a:endParaRPr lang="en-US" sz="2200" baseline="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200" baseline="0" dirty="0"/>
          </a:p>
        </p:txBody>
      </p:sp>
      <p:pic>
        <p:nvPicPr>
          <p:cNvPr id="512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P Temp #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>
                <a:solidFill>
                  <a:srgbClr val="AF1F37"/>
                </a:solidFill>
                <a:latin typeface="Arial Black" pitchFamily="34" charset="0"/>
              </a:rPr>
              <a:t>What is available?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433388" y="1119188"/>
            <a:ext cx="548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</a:pPr>
            <a:r>
              <a:rPr lang="en-US" sz="3200" b="1" baseline="0" dirty="0"/>
              <a:t>Mayors and CEOs</a:t>
            </a:r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/>
              <a:t>Hard copy </a:t>
            </a:r>
            <a:r>
              <a:rPr lang="en-US" baseline="0" dirty="0" smtClean="0"/>
              <a:t>report (after </a:t>
            </a:r>
            <a:r>
              <a:rPr lang="en-US" baseline="0" dirty="0" err="1" smtClean="0"/>
              <a:t>Regs</a:t>
            </a:r>
            <a:r>
              <a:rPr lang="en-US" baseline="0" dirty="0" smtClean="0"/>
              <a:t> settled)</a:t>
            </a:r>
            <a:endParaRPr lang="en-US" baseline="0" dirty="0"/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/>
              <a:t>Mailed out from MAV </a:t>
            </a:r>
            <a:r>
              <a:rPr lang="en-US" baseline="0" dirty="0" smtClean="0"/>
              <a:t>(April / May)</a:t>
            </a:r>
            <a:endParaRPr lang="en-US" baseline="0" dirty="0"/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/>
              <a:t>Extra copies available from MAV and/or Institute</a:t>
            </a:r>
            <a:endParaRPr lang="en-US" sz="2000" baseline="0" dirty="0"/>
          </a:p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126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PP Cover #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-1588"/>
            <a:ext cx="936625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85763" y="361950"/>
            <a:ext cx="5664200" cy="531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baseline="0" dirty="0">
                <a:solidFill>
                  <a:schemeClr val="bg1"/>
                </a:solidFill>
              </a:rPr>
              <a:t>Victorian City Council Model Budget </a:t>
            </a:r>
            <a:r>
              <a:rPr lang="en-US" sz="3600" b="1" baseline="0" dirty="0" smtClean="0">
                <a:solidFill>
                  <a:schemeClr val="bg1"/>
                </a:solidFill>
              </a:rPr>
              <a:t>2014/15</a:t>
            </a:r>
            <a:endParaRPr lang="en-US" sz="3600" b="1" baseline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baseline="0" dirty="0">
                <a:solidFill>
                  <a:schemeClr val="bg1"/>
                </a:solidFill>
              </a:rPr>
              <a:t>A Best Practice Guide</a:t>
            </a:r>
          </a:p>
          <a:p>
            <a:pPr>
              <a:spcBef>
                <a:spcPct val="50000"/>
              </a:spcBef>
            </a:pPr>
            <a:endParaRPr lang="en-US" b="1" baseline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Local Government Finance Professionals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Annual Conference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28 February 2014</a:t>
            </a:r>
            <a:endParaRPr lang="en-US" sz="3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Bruce Dobson</a:t>
            </a:r>
            <a:r>
              <a:rPr lang="en-US" sz="2800" b="1" baseline="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CA, Chair ICAA Local Government Taskforce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8" y="540226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 Temp #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>
                <a:solidFill>
                  <a:srgbClr val="AF1F37"/>
                </a:solidFill>
                <a:latin typeface="Arial Black" pitchFamily="34" charset="0"/>
              </a:rPr>
              <a:t>What is in the Guide?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638457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baseline="0" dirty="0"/>
              <a:t>Structured in four layers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/>
              <a:t>Introduction and summary (Mayor; CEO)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/>
              <a:t>Overview (links to Council Plan; </a:t>
            </a:r>
            <a:r>
              <a:rPr lang="en-US" baseline="0" dirty="0" smtClean="0"/>
              <a:t>services;   </a:t>
            </a:r>
            <a:r>
              <a:rPr lang="en-US" baseline="0" dirty="0"/>
              <a:t>budget influences)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/>
              <a:t>Budget analysis (financial statements)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/>
              <a:t>Long term </a:t>
            </a:r>
            <a:r>
              <a:rPr lang="en-US" baseline="0" dirty="0" smtClean="0"/>
              <a:t>strategies / information</a:t>
            </a:r>
            <a:endParaRPr lang="en-US" baseline="0" dirty="0"/>
          </a:p>
          <a:p>
            <a:pPr>
              <a:spcBef>
                <a:spcPct val="50000"/>
              </a:spcBef>
            </a:pPr>
            <a:r>
              <a:rPr lang="en-US" baseline="0" dirty="0"/>
              <a:t> + Appendices (more details </a:t>
            </a:r>
            <a:r>
              <a:rPr lang="en-US" baseline="0" dirty="0" smtClean="0"/>
              <a:t>and disclosures)</a:t>
            </a:r>
          </a:p>
          <a:p>
            <a:pPr>
              <a:spcBef>
                <a:spcPct val="50000"/>
              </a:spcBef>
            </a:pPr>
            <a:r>
              <a:rPr lang="en-US" baseline="0" dirty="0" smtClean="0"/>
              <a:t> </a:t>
            </a:r>
            <a:r>
              <a:rPr lang="en-US" b="1" baseline="0" dirty="0" smtClean="0">
                <a:solidFill>
                  <a:srgbClr val="FF0000"/>
                </a:solidFill>
              </a:rPr>
              <a:t>+ Commentary</a:t>
            </a:r>
            <a:endParaRPr lang="en-US" b="1" baseline="0" dirty="0">
              <a:solidFill>
                <a:srgbClr val="FF0000"/>
              </a:solidFill>
            </a:endParaRPr>
          </a:p>
        </p:txBody>
      </p:sp>
      <p:pic>
        <p:nvPicPr>
          <p:cNvPr id="614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Updated compliance checklist</a:t>
            </a: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202" y="562090"/>
            <a:ext cx="5703158" cy="48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02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Updated compliance checklist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Planning and accountability framework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34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33388" y="1119188"/>
            <a:ext cx="799256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Font typeface="Wingdings" pitchFamily="2" charset="2"/>
              <a:buChar char="Ø"/>
            </a:pPr>
            <a:endParaRPr lang="en-US" sz="2000" baseline="0" dirty="0"/>
          </a:p>
        </p:txBody>
      </p:sp>
      <p:pic>
        <p:nvPicPr>
          <p:cNvPr id="1024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6100"/>
            <a:ext cx="50958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82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199" y="457200"/>
            <a:ext cx="7752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0" dirty="0" smtClean="0">
                <a:solidFill>
                  <a:srgbClr val="AF1F37"/>
                </a:solidFill>
                <a:latin typeface="Arial Black" pitchFamily="34" charset="0"/>
              </a:rPr>
              <a:t>Act and Regulation changes</a:t>
            </a:r>
            <a:endParaRPr lang="en-US" sz="3600" baseline="0" dirty="0">
              <a:solidFill>
                <a:srgbClr val="AF1F37"/>
              </a:solidFill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545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Updated compliance checklist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>
                <a:solidFill>
                  <a:schemeClr val="bg1">
                    <a:lumMod val="75000"/>
                  </a:schemeClr>
                </a:solidFill>
              </a:rPr>
              <a:t>Planning and accountability framework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baseline="0" dirty="0" smtClean="0"/>
              <a:t>Services, initiatives and service performance indicators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baseline="0" dirty="0"/>
          </a:p>
        </p:txBody>
      </p:sp>
      <p:pic>
        <p:nvPicPr>
          <p:cNvPr id="717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5383213"/>
            <a:ext cx="23764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6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823</Words>
  <Application>Microsoft Office PowerPoint</Application>
  <PresentationFormat>Custom</PresentationFormat>
  <Paragraphs>173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The Institute of Chartered Accountants in Australia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Dobson</dc:creator>
  <cp:lastModifiedBy>Gabrielle</cp:lastModifiedBy>
  <cp:revision>102</cp:revision>
  <dcterms:modified xsi:type="dcterms:W3CDTF">2014-02-27T04:31:02Z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Comment">
    <vt:lpwstr/>
  </property>
  <property fmtid="{D5CDD505-2E9C-101B-9397-08002B2CF9AE}" pid="3" name="Objective-CreationStamp">
    <vt:filetime>2008-04-29T14:00:00Z</vt:filetime>
  </property>
  <property fmtid="{D5CDD505-2E9C-101B-9397-08002B2CF9AE}" pid="4" name="Objective-Id">
    <vt:lpwstr>A493126</vt:lpwstr>
  </property>
  <property fmtid="{D5CDD505-2E9C-101B-9397-08002B2CF9AE}" pid="5" name="Objective-IsApproved">
    <vt:lpwstr>No</vt:lpwstr>
  </property>
  <property fmtid="{D5CDD505-2E9C-101B-9397-08002B2CF9AE}" pid="6" name="Objective-IsPublished">
    <vt:lpwstr>No</vt:lpwstr>
  </property>
  <property fmtid="{D5CDD505-2E9C-101B-9397-08002B2CF9AE}" pid="7" name="Objective-DatePublished">
    <vt:lpwstr/>
  </property>
  <property fmtid="{D5CDD505-2E9C-101B-9397-08002B2CF9AE}" pid="8" name="Objective-ModificationStamp">
    <vt:filetime>2008-04-29T14:00:00Z</vt:filetime>
  </property>
  <property fmtid="{D5CDD505-2E9C-101B-9397-08002B2CF9AE}" pid="9" name="Objective-Owner">
    <vt:lpwstr>Mark Davies</vt:lpwstr>
  </property>
  <property fmtid="{D5CDD505-2E9C-101B-9397-08002B2CF9AE}" pid="10" name="Objective-Path">
    <vt:lpwstr>Darebin City Council Global Folder:Business Administration Folders:Corporate Services - Business Administration Folders:General Manager Corporate Services - Business Administration Folders:ICAA Model Budget Taskforce:ICAA Model Budget year ended 30 June 2</vt:lpwstr>
  </property>
  <property fmtid="{D5CDD505-2E9C-101B-9397-08002B2CF9AE}" pid="11" name="Objective-Parent">
    <vt:lpwstr>ICAA Model Budget year ended 30 June 2009</vt:lpwstr>
  </property>
  <property fmtid="{D5CDD505-2E9C-101B-9397-08002B2CF9AE}" pid="12" name="Objective-State">
    <vt:lpwstr>Being Edited</vt:lpwstr>
  </property>
  <property fmtid="{D5CDD505-2E9C-101B-9397-08002B2CF9AE}" pid="13" name="Objective-Title">
    <vt:lpwstr>ICAA Model Budget MAV Presentation May 2008</vt:lpwstr>
  </property>
  <property fmtid="{D5CDD505-2E9C-101B-9397-08002B2CF9AE}" pid="14" name="Objective-Version">
    <vt:lpwstr>0.2</vt:lpwstr>
  </property>
  <property fmtid="{D5CDD505-2E9C-101B-9397-08002B2CF9AE}" pid="15" name="Objective-VersionComment">
    <vt:lpwstr>Version 2</vt:lpwstr>
  </property>
  <property fmtid="{D5CDD505-2E9C-101B-9397-08002B2CF9AE}" pid="16" name="Objective-VersionNumber">
    <vt:i4>2</vt:i4>
  </property>
  <property fmtid="{D5CDD505-2E9C-101B-9397-08002B2CF9AE}" pid="17" name="Objective-FileNumber">
    <vt:lpwstr/>
  </property>
  <property fmtid="{D5CDD505-2E9C-101B-9397-08002B2CF9AE}" pid="18" name="Objective-Classification">
    <vt:lpwstr>Not classified</vt:lpwstr>
  </property>
  <property fmtid="{D5CDD505-2E9C-101B-9397-08002B2CF9AE}" pid="19" name="Objective-Caveats">
    <vt:lpwstr/>
  </property>
  <property fmtid="{D5CDD505-2E9C-101B-9397-08002B2CF9AE}" pid="20" name="Objective-Additional Information [system]">
    <vt:lpwstr/>
  </property>
</Properties>
</file>